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310" r:id="rId5"/>
  </p:sldMasterIdLst>
  <p:notesMasterIdLst>
    <p:notesMasterId r:id="rId43"/>
  </p:notesMasterIdLst>
  <p:handoutMasterIdLst>
    <p:handoutMasterId r:id="rId44"/>
  </p:handoutMasterIdLst>
  <p:sldIdLst>
    <p:sldId id="1485" r:id="rId6"/>
    <p:sldId id="1482" r:id="rId7"/>
    <p:sldId id="1459" r:id="rId8"/>
    <p:sldId id="1515" r:id="rId9"/>
    <p:sldId id="1517" r:id="rId10"/>
    <p:sldId id="1516" r:id="rId11"/>
    <p:sldId id="1518" r:id="rId12"/>
    <p:sldId id="1464" r:id="rId13"/>
    <p:sldId id="1486" r:id="rId14"/>
    <p:sldId id="1487" r:id="rId15"/>
    <p:sldId id="1490" r:id="rId16"/>
    <p:sldId id="1491" r:id="rId17"/>
    <p:sldId id="1492" r:id="rId18"/>
    <p:sldId id="1493" r:id="rId19"/>
    <p:sldId id="1513" r:id="rId20"/>
    <p:sldId id="1494" r:id="rId21"/>
    <p:sldId id="1495" r:id="rId22"/>
    <p:sldId id="1497" r:id="rId23"/>
    <p:sldId id="1498" r:id="rId24"/>
    <p:sldId id="1499" r:id="rId25"/>
    <p:sldId id="1500" r:id="rId26"/>
    <p:sldId id="1501" r:id="rId27"/>
    <p:sldId id="1506" r:id="rId28"/>
    <p:sldId id="1507" r:id="rId29"/>
    <p:sldId id="1509" r:id="rId30"/>
    <p:sldId id="1511" r:id="rId31"/>
    <p:sldId id="1510" r:id="rId32"/>
    <p:sldId id="1512" r:id="rId33"/>
    <p:sldId id="1508" r:id="rId34"/>
    <p:sldId id="1502" r:id="rId35"/>
    <p:sldId id="1496" r:id="rId36"/>
    <p:sldId id="1503" r:id="rId37"/>
    <p:sldId id="1505" r:id="rId38"/>
    <p:sldId id="1504" r:id="rId39"/>
    <p:sldId id="1519" r:id="rId40"/>
    <p:sldId id="1514" r:id="rId41"/>
    <p:sldId id="1484" r:id="rId42"/>
  </p:sldIdLst>
  <p:sldSz cx="12436475" cy="6994525"/>
  <p:notesSz cx="6858000" cy="9144000"/>
  <p:custDataLst>
    <p:tags r:id="rId45"/>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2" name="Author" initials="A" lastIdx="0" clrIdx="1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344"/>
    <a:srgbClr val="E3C038"/>
    <a:srgbClr val="0078D7"/>
    <a:srgbClr val="000000"/>
    <a:srgbClr val="FFFFFF"/>
    <a:srgbClr val="592C8C"/>
    <a:srgbClr val="505050"/>
    <a:srgbClr val="00BCF2"/>
    <a:srgbClr val="D2D2D2"/>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A93C21-AFF3-4940-8C0C-F7DF054D4CE7}" v="17" dt="2022-04-27T12:19:54.37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5" autoAdjust="0"/>
    <p:restoredTop sz="92247" autoAdjust="0"/>
  </p:normalViewPr>
  <p:slideViewPr>
    <p:cSldViewPr>
      <p:cViewPr varScale="1">
        <p:scale>
          <a:sx n="103" d="100"/>
          <a:sy n="103" d="100"/>
        </p:scale>
        <p:origin x="798" y="108"/>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3552"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3.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5/6/2022 1:10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5/6/2022 1:07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132481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5/6/2022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252688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558673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5/6/2022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90074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5/6/2022 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653840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sz="900" b="0" i="0" u="none" strike="noStrike" cap="none" dirty="0">
                <a:solidFill>
                  <a:srgbClr val="000000"/>
                </a:solidFill>
                <a:effectLst/>
                <a:latin typeface="Helvetica Neue"/>
                <a:ea typeface="Helvetica Neue"/>
                <a:cs typeface="Helvetica Neue"/>
                <a:sym typeface="Helvetica Neue"/>
              </a:rPr>
              <a:t>The term </a:t>
            </a:r>
            <a:r>
              <a:rPr lang="en-GB" sz="900" b="0" i="0" u="none" strike="noStrike" cap="none" dirty="0" err="1">
                <a:solidFill>
                  <a:srgbClr val="000000"/>
                </a:solidFill>
                <a:effectLst/>
                <a:latin typeface="Helvetica Neue"/>
                <a:ea typeface="Helvetica Neue"/>
                <a:cs typeface="Helvetica Neue"/>
                <a:sym typeface="Helvetica Neue"/>
              </a:rPr>
              <a:t>GitOps</a:t>
            </a:r>
            <a:r>
              <a:rPr lang="en-GB" sz="900" b="0" i="0" u="none" strike="noStrike" cap="none" dirty="0">
                <a:solidFill>
                  <a:srgbClr val="000000"/>
                </a:solidFill>
                <a:effectLst/>
                <a:latin typeface="Helvetica Neue"/>
                <a:ea typeface="Helvetica Neue"/>
                <a:cs typeface="Helvetica Neue"/>
                <a:sym typeface="Helvetica Neue"/>
              </a:rPr>
              <a:t> has been created by </a:t>
            </a:r>
            <a:r>
              <a:rPr lang="en-GB" sz="900" b="0" i="0" u="none" strike="noStrike" cap="none" dirty="0" err="1">
                <a:solidFill>
                  <a:srgbClr val="000000"/>
                </a:solidFill>
                <a:effectLst/>
                <a:latin typeface="Helvetica Neue"/>
                <a:ea typeface="Helvetica Neue"/>
                <a:cs typeface="Helvetica Neue"/>
                <a:sym typeface="Helvetica Neue"/>
              </a:rPr>
              <a:t>weawework</a:t>
            </a:r>
            <a:r>
              <a:rPr lang="en-GB" sz="900" b="0" i="0" u="none" strike="noStrike" cap="none" dirty="0">
                <a:solidFill>
                  <a:srgbClr val="000000"/>
                </a:solidFill>
                <a:effectLst/>
                <a:latin typeface="Helvetica Neue"/>
                <a:ea typeface="Helvetica Neue"/>
                <a:cs typeface="Helvetica Neue"/>
                <a:sym typeface="Helvetica Neue"/>
              </a:rPr>
              <a:t> in 2017.</a:t>
            </a:r>
          </a:p>
          <a:p>
            <a:pPr marL="0" lvl="0" indent="0" algn="l" rtl="0">
              <a:spcBef>
                <a:spcPts val="0"/>
              </a:spcBef>
              <a:spcAft>
                <a:spcPts val="0"/>
              </a:spcAft>
              <a:buNone/>
            </a:pPr>
            <a:r>
              <a:rPr lang="en-GB" sz="900" b="0" i="0" u="none" strike="noStrike" cap="none" dirty="0">
                <a:solidFill>
                  <a:srgbClr val="000000"/>
                </a:solidFill>
                <a:effectLst/>
                <a:latin typeface="Helvetica Neue"/>
                <a:ea typeface="Helvetica Neue"/>
                <a:cs typeface="Helvetica Neue"/>
                <a:sym typeface="Helvetica Neue"/>
              </a:rPr>
              <a:t>From </a:t>
            </a:r>
            <a:r>
              <a:rPr lang="en-GB" sz="900" b="0" i="0" u="none" strike="noStrike" cap="none" dirty="0" err="1">
                <a:solidFill>
                  <a:srgbClr val="000000"/>
                </a:solidFill>
                <a:effectLst/>
                <a:latin typeface="Helvetica Neue"/>
                <a:ea typeface="Helvetica Neue"/>
                <a:cs typeface="Helvetica Neue"/>
                <a:sym typeface="Helvetica Neue"/>
              </a:rPr>
              <a:t>Gitops.tech</a:t>
            </a:r>
            <a:r>
              <a:rPr lang="en-GB" sz="900" b="0" i="0" u="none" strike="noStrike" cap="none" dirty="0">
                <a:solidFill>
                  <a:srgbClr val="000000"/>
                </a:solidFill>
                <a:effectLst/>
                <a:latin typeface="Helvetica Neue"/>
                <a:ea typeface="Helvetica Neue"/>
                <a:cs typeface="Helvetica Neue"/>
                <a:sym typeface="Helvetica Neue"/>
              </a:rPr>
              <a:t>: “DevOps is all about the cultural change in an organization to make people work better together. </a:t>
            </a:r>
            <a:r>
              <a:rPr lang="en-GB" sz="900" b="0" i="0" u="none" strike="noStrike" cap="none" dirty="0" err="1">
                <a:solidFill>
                  <a:srgbClr val="000000"/>
                </a:solidFill>
                <a:effectLst/>
                <a:latin typeface="Helvetica Neue"/>
                <a:ea typeface="Helvetica Neue"/>
                <a:cs typeface="Helvetica Neue"/>
                <a:sym typeface="Helvetica Neue"/>
              </a:rPr>
              <a:t>GitOps</a:t>
            </a:r>
            <a:r>
              <a:rPr lang="en-GB" sz="900" b="0" i="0" u="none" strike="noStrike" cap="none" dirty="0">
                <a:solidFill>
                  <a:srgbClr val="000000"/>
                </a:solidFill>
                <a:effectLst/>
                <a:latin typeface="Helvetica Neue"/>
                <a:ea typeface="Helvetica Neue"/>
                <a:cs typeface="Helvetica Neue"/>
                <a:sym typeface="Helvetica Neue"/>
              </a:rPr>
              <a:t> is a technique to implement Continuous Delivery.”</a:t>
            </a:r>
          </a:p>
          <a:p>
            <a:endParaRPr lang="en-GB"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5/6/2022 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02930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sz="900" dirty="0" err="1">
                <a:solidFill>
                  <a:srgbClr val="24292E"/>
                </a:solidFill>
                <a:latin typeface="Calibri" panose="020F0502020204030204" pitchFamily="34" charset="0"/>
                <a:cs typeface="Calibri" panose="020F0502020204030204" pitchFamily="34" charset="0"/>
              </a:rPr>
              <a:t>GitOps</a:t>
            </a:r>
            <a:r>
              <a:rPr lang="en-GB" sz="900" dirty="0">
                <a:solidFill>
                  <a:srgbClr val="24292E"/>
                </a:solidFill>
                <a:latin typeface="Calibri" panose="020F0502020204030204" pitchFamily="34" charset="0"/>
                <a:cs typeface="Calibri" panose="020F0502020204030204" pitchFamily="34" charset="0"/>
              </a:rPr>
              <a:t> organizes the deployment process around code repositories as the central element. There are at least two repositories: the application repository and the environment configuration repository. The application repository contains the source code of the application and the deployment manifests to deploy the application. The environment configuration repository contains all deployment manifests of the currently desired infrastructure of an deployment environment. </a:t>
            </a:r>
            <a:endParaRPr lang="en-GB" sz="900" dirty="0">
              <a:latin typeface="Calibri" panose="020F0502020204030204" pitchFamily="34" charset="0"/>
              <a:cs typeface="Calibri" panose="020F0502020204030204" pitchFamily="34" charset="0"/>
            </a:endParaRPr>
          </a:p>
          <a:p>
            <a:endParaRPr lang="en-GB"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5/6/2022 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34505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5/6/2022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35400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5/6/2022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30290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5/6/2022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9958890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2050" name="Picture 2">
            <a:extLst>
              <a:ext uri="{FF2B5EF4-FFF2-40B4-BE49-F238E27FC236}">
                <a16:creationId xmlns:a16="http://schemas.microsoft.com/office/drawing/2014/main" id="{A0654264-73DF-4ED5-A007-FFB1A0B0B4C0}"/>
              </a:ext>
            </a:extLst>
          </p:cNvPr>
          <p:cNvPicPr>
            <a:picLocks noChangeAspect="1" noChangeArrowheads="1"/>
          </p:cNvPicPr>
          <p:nvPr userDrawn="1"/>
        </p:nvPicPr>
        <p:blipFill>
          <a:blip r:embed="rId3"/>
          <a:srcRect/>
          <a:stretch/>
        </p:blipFill>
        <p:spPr bwMode="auto">
          <a:xfrm>
            <a:off x="2589213" y="699434"/>
            <a:ext cx="7258050" cy="5595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cience Lab slide">
    <p:bg>
      <p:bgPr>
        <a:solidFill>
          <a:srgbClr val="0078D7"/>
        </a:solidFill>
        <a:effectLst/>
      </p:bgPr>
    </p:bg>
    <p:spTree>
      <p:nvGrpSpPr>
        <p:cNvPr id="1" name=""/>
        <p:cNvGrpSpPr/>
        <p:nvPr/>
      </p:nvGrpSpPr>
      <p:grpSpPr>
        <a:xfrm>
          <a:off x="0" y="0"/>
          <a:ext cx="0" cy="0"/>
          <a:chOff x="0" y="0"/>
          <a:chExt cx="0" cy="0"/>
        </a:xfrm>
      </p:grpSpPr>
      <p:pic>
        <p:nvPicPr>
          <p:cNvPr id="1026" name="Picture 2" descr="TESS illustration">
            <a:extLst>
              <a:ext uri="{FF2B5EF4-FFF2-40B4-BE49-F238E27FC236}">
                <a16:creationId xmlns:a16="http://schemas.microsoft.com/office/drawing/2014/main" id="{47ADD297-4BFF-4CBD-8B60-30C5BB62AB26}"/>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895"/>
          <a:stretch/>
        </p:blipFill>
        <p:spPr bwMode="auto">
          <a:xfrm>
            <a:off x="0" y="-48"/>
            <a:ext cx="12436474" cy="69945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10180637" y="6248400"/>
            <a:ext cx="2255837" cy="754062"/>
          </a:xfrm>
          <a:prstGeom prst="rect">
            <a:avLst/>
          </a:prstGeom>
          <a:no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a:t>
            </a:r>
            <a:r>
              <a:rPr lang="en-US" sz="2400" dirty="0" err="1">
                <a:solidFill>
                  <a:schemeClr val="bg1"/>
                </a:solidFill>
                <a:latin typeface="+mn-lt"/>
                <a:ea typeface="Segoe UI" pitchFamily="34" charset="0"/>
                <a:cs typeface="Segoe UI" pitchFamily="34" charset="0"/>
              </a:rPr>
              <a:t>GlobalAzure</a:t>
            </a:r>
            <a:endParaRPr lang="en-US" sz="2400" dirty="0">
              <a:solidFill>
                <a:schemeClr val="bg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pic>
        <p:nvPicPr>
          <p:cNvPr id="7" name="Picture 2">
            <a:extLst>
              <a:ext uri="{FF2B5EF4-FFF2-40B4-BE49-F238E27FC236}">
                <a16:creationId xmlns:a16="http://schemas.microsoft.com/office/drawing/2014/main" id="{86F279E5-DF2A-4D86-86F4-BB01A0C2E699}"/>
              </a:ext>
            </a:extLst>
          </p:cNvPr>
          <p:cNvPicPr>
            <a:picLocks noChangeAspect="1" noChangeArrowheads="1"/>
          </p:cNvPicPr>
          <p:nvPr userDrawn="1"/>
        </p:nvPicPr>
        <p:blipFill>
          <a:blip r:embed="rId3"/>
          <a:srcRect/>
          <a:stretch/>
        </p:blipFill>
        <p:spPr bwMode="auto">
          <a:xfrm>
            <a:off x="554210" y="6322856"/>
            <a:ext cx="763310" cy="58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555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grpSp>
        <p:nvGrpSpPr>
          <p:cNvPr id="2" name="Group 1">
            <a:extLst>
              <a:ext uri="{FF2B5EF4-FFF2-40B4-BE49-F238E27FC236}">
                <a16:creationId xmlns:a16="http://schemas.microsoft.com/office/drawing/2014/main" id="{353223EC-F96A-4AE0-91E8-4EE2E9F1CA54}"/>
              </a:ext>
            </a:extLst>
          </p:cNvPr>
          <p:cNvGrpSpPr/>
          <p:nvPr userDrawn="1"/>
        </p:nvGrpSpPr>
        <p:grpSpPr>
          <a:xfrm>
            <a:off x="-1" y="6248400"/>
            <a:ext cx="12436475" cy="754062"/>
            <a:chOff x="-1" y="6248400"/>
            <a:chExt cx="12436475" cy="754062"/>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pic>
          <p:nvPicPr>
            <p:cNvPr id="8" name="Picture 2">
              <a:extLst>
                <a:ext uri="{FF2B5EF4-FFF2-40B4-BE49-F238E27FC236}">
                  <a16:creationId xmlns:a16="http://schemas.microsoft.com/office/drawing/2014/main" id="{39D67FB8-65E2-45DD-B1AA-59F22B661C9E}"/>
                </a:ext>
              </a:extLst>
            </p:cNvPr>
            <p:cNvPicPr>
              <a:picLocks noChangeAspect="1" noChangeArrowheads="1"/>
            </p:cNvPicPr>
            <p:nvPr userDrawn="1"/>
          </p:nvPicPr>
          <p:blipFill>
            <a:blip r:embed="rId3"/>
            <a:srcRect/>
            <a:stretch/>
          </p:blipFill>
          <p:spPr bwMode="auto">
            <a:xfrm>
              <a:off x="554210" y="6322856"/>
              <a:ext cx="763310" cy="589276"/>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6C5DD0FA-E425-442B-859A-6468D6C9459C}"/>
              </a:ext>
            </a:extLst>
          </p:cNvPr>
          <p:cNvSpPr txBox="1"/>
          <p:nvPr userDrawn="1"/>
        </p:nvSpPr>
        <p:spPr>
          <a:xfrm>
            <a:off x="9723437" y="207081"/>
            <a:ext cx="2211888"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#GlobalAzureTorino</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n-lt"/>
              </a:defRPr>
            </a:lvl1pPr>
          </a:lstStyle>
          <a:p>
            <a:r>
              <a:rPr lang="en-US" sz="6000" dirty="0">
                <a:solidFill>
                  <a:schemeClr val="bg1"/>
                </a:solidFill>
              </a:rPr>
              <a:t>Demo</a:t>
            </a:r>
          </a:p>
        </p:txBody>
      </p:sp>
      <p:pic>
        <p:nvPicPr>
          <p:cNvPr id="8" name="Picture 2">
            <a:extLst>
              <a:ext uri="{FF2B5EF4-FFF2-40B4-BE49-F238E27FC236}">
                <a16:creationId xmlns:a16="http://schemas.microsoft.com/office/drawing/2014/main" id="{44C12652-0A33-4554-B697-2B267F7BB16B}"/>
              </a:ext>
            </a:extLst>
          </p:cNvPr>
          <p:cNvPicPr>
            <a:picLocks noChangeAspect="1" noChangeArrowheads="1"/>
          </p:cNvPicPr>
          <p:nvPr userDrawn="1"/>
        </p:nvPicPr>
        <p:blipFill>
          <a:blip r:embed="rId3"/>
          <a:srcRect/>
          <a:stretch/>
        </p:blipFill>
        <p:spPr bwMode="auto">
          <a:xfrm>
            <a:off x="554210" y="6322856"/>
            <a:ext cx="763310" cy="5892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8D80C02-B57F-4D0E-932E-C1FF88E7AC70}"/>
              </a:ext>
            </a:extLst>
          </p:cNvPr>
          <p:cNvSpPr txBox="1"/>
          <p:nvPr userDrawn="1"/>
        </p:nvSpPr>
        <p:spPr>
          <a:xfrm>
            <a:off x="9723437" y="207081"/>
            <a:ext cx="2211888"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#GlobalAzureTorino</a:t>
            </a:r>
          </a:p>
        </p:txBody>
      </p:sp>
    </p:spTree>
    <p:extLst>
      <p:ext uri="{BB962C8B-B14F-4D97-AF65-F5344CB8AC3E}">
        <p14:creationId xmlns:p14="http://schemas.microsoft.com/office/powerpoint/2010/main" val="4230999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pic>
        <p:nvPicPr>
          <p:cNvPr id="8" name="Picture 2">
            <a:extLst>
              <a:ext uri="{FF2B5EF4-FFF2-40B4-BE49-F238E27FC236}">
                <a16:creationId xmlns:a16="http://schemas.microsoft.com/office/drawing/2014/main" id="{B5073E28-B4ED-4EAC-831D-E398FF3BFE26}"/>
              </a:ext>
            </a:extLst>
          </p:cNvPr>
          <p:cNvPicPr>
            <a:picLocks noChangeAspect="1" noChangeArrowheads="1"/>
          </p:cNvPicPr>
          <p:nvPr userDrawn="1"/>
        </p:nvPicPr>
        <p:blipFill>
          <a:blip r:embed="rId3"/>
          <a:srcRect/>
          <a:stretch/>
        </p:blipFill>
        <p:spPr bwMode="auto">
          <a:xfrm>
            <a:off x="554210" y="6322856"/>
            <a:ext cx="763310" cy="5892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282BAFB-B109-4A60-B9CE-411DB56345BA}"/>
              </a:ext>
            </a:extLst>
          </p:cNvPr>
          <p:cNvSpPr txBox="1"/>
          <p:nvPr userDrawn="1"/>
        </p:nvSpPr>
        <p:spPr>
          <a:xfrm>
            <a:off x="9723437" y="207081"/>
            <a:ext cx="2211888"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#GlobalAzureTorino</a:t>
            </a:r>
          </a:p>
        </p:txBody>
      </p:sp>
    </p:spTree>
    <p:extLst>
      <p:ext uri="{BB962C8B-B14F-4D97-AF65-F5344CB8AC3E}">
        <p14:creationId xmlns:p14="http://schemas.microsoft.com/office/powerpoint/2010/main" val="2455386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lpaper">
    <p:bg>
      <p:bgPr>
        <a:solidFill>
          <a:srgbClr val="001344"/>
        </a:solidFill>
        <a:effectLst/>
      </p:bgPr>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350A32DE-FA8B-44C2-9362-2EA32D26F7C0}"/>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2050" name="Picture 2">
            <a:extLst>
              <a:ext uri="{FF2B5EF4-FFF2-40B4-BE49-F238E27FC236}">
                <a16:creationId xmlns:a16="http://schemas.microsoft.com/office/drawing/2014/main" id="{A0654264-73DF-4ED5-A007-FFB1A0B0B4C0}"/>
              </a:ext>
            </a:extLst>
          </p:cNvPr>
          <p:cNvPicPr>
            <a:picLocks noChangeAspect="1" noChangeArrowheads="1"/>
          </p:cNvPicPr>
          <p:nvPr userDrawn="1"/>
        </p:nvPicPr>
        <p:blipFill>
          <a:blip r:embed="rId4"/>
          <a:srcRect/>
          <a:stretch/>
        </p:blipFill>
        <p:spPr bwMode="auto">
          <a:xfrm>
            <a:off x="2589213" y="699434"/>
            <a:ext cx="7258050" cy="55956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3BCD95-CA59-4583-90F7-5AF0268DA679}"/>
              </a:ext>
            </a:extLst>
          </p:cNvPr>
          <p:cNvSpPr txBox="1"/>
          <p:nvPr userDrawn="1"/>
        </p:nvSpPr>
        <p:spPr>
          <a:xfrm>
            <a:off x="10129784" y="619871"/>
            <a:ext cx="2155783"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#GlobalAzureTorino</a:t>
            </a:r>
          </a:p>
        </p:txBody>
      </p:sp>
      <p:sp>
        <p:nvSpPr>
          <p:cNvPr id="7" name="TextBox 6">
            <a:extLst>
              <a:ext uri="{FF2B5EF4-FFF2-40B4-BE49-F238E27FC236}">
                <a16:creationId xmlns:a16="http://schemas.microsoft.com/office/drawing/2014/main" id="{85F89267-C2BA-4FB8-9CAB-25571FE51B13}"/>
              </a:ext>
            </a:extLst>
          </p:cNvPr>
          <p:cNvSpPr txBox="1"/>
          <p:nvPr userDrawn="1"/>
        </p:nvSpPr>
        <p:spPr>
          <a:xfrm>
            <a:off x="350837" y="647572"/>
            <a:ext cx="6787660" cy="461665"/>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2400" kern="1200" dirty="0">
                <a:solidFill>
                  <a:schemeClr val="bg1"/>
                </a:solidFill>
                <a:latin typeface="+mn-lt"/>
                <a:ea typeface="Segoe UI" pitchFamily="34" charset="0"/>
                <a:cs typeface="Segoe UI" pitchFamily="34" charset="0"/>
              </a:rPr>
              <a:t>7 </a:t>
            </a:r>
            <a:r>
              <a:rPr lang="en-US" sz="2400" kern="1200" dirty="0" err="1">
                <a:solidFill>
                  <a:schemeClr val="bg1"/>
                </a:solidFill>
                <a:latin typeface="+mn-lt"/>
                <a:ea typeface="Segoe UI" pitchFamily="34" charset="0"/>
                <a:cs typeface="Segoe UI" pitchFamily="34" charset="0"/>
              </a:rPr>
              <a:t>maggio</a:t>
            </a:r>
            <a:r>
              <a:rPr lang="en-US" sz="2400" kern="1200" dirty="0">
                <a:solidFill>
                  <a:schemeClr val="bg1"/>
                </a:solidFill>
                <a:latin typeface="+mn-lt"/>
                <a:ea typeface="Segoe UI" pitchFamily="34" charset="0"/>
                <a:cs typeface="Segoe UI" pitchFamily="34" charset="0"/>
              </a:rPr>
              <a:t> 2022</a:t>
            </a:r>
          </a:p>
        </p:txBody>
      </p:sp>
      <p:pic>
        <p:nvPicPr>
          <p:cNvPr id="3" name="Immagine 2">
            <a:extLst>
              <a:ext uri="{FF2B5EF4-FFF2-40B4-BE49-F238E27FC236}">
                <a16:creationId xmlns:a16="http://schemas.microsoft.com/office/drawing/2014/main" id="{8A1390EF-302B-42DB-AEB1-09D8C3312E5B}"/>
              </a:ext>
            </a:extLst>
          </p:cNvPr>
          <p:cNvPicPr>
            <a:picLocks noChangeAspect="1"/>
          </p:cNvPicPr>
          <p:nvPr userDrawn="1"/>
        </p:nvPicPr>
        <p:blipFill>
          <a:blip r:embed="rId5"/>
          <a:stretch>
            <a:fillRect/>
          </a:stretch>
        </p:blipFill>
        <p:spPr>
          <a:xfrm>
            <a:off x="9675845" y="5402261"/>
            <a:ext cx="2609722" cy="1644125"/>
          </a:xfrm>
          <a:prstGeom prst="rect">
            <a:avLst/>
          </a:prstGeom>
        </p:spPr>
      </p:pic>
      <p:pic>
        <p:nvPicPr>
          <p:cNvPr id="8" name="Immagine 7" descr="Immagine che contiene testo, clipart&#10;&#10;Descrizione generata automaticamente">
            <a:extLst>
              <a:ext uri="{FF2B5EF4-FFF2-40B4-BE49-F238E27FC236}">
                <a16:creationId xmlns:a16="http://schemas.microsoft.com/office/drawing/2014/main" id="{319E5B79-E413-4A33-ACC7-EB6BC62D2ACC}"/>
              </a:ext>
            </a:extLst>
          </p:cNvPr>
          <p:cNvPicPr>
            <a:picLocks noChangeAspect="1"/>
          </p:cNvPicPr>
          <p:nvPr userDrawn="1"/>
        </p:nvPicPr>
        <p:blipFill>
          <a:blip r:embed="rId6"/>
          <a:stretch>
            <a:fillRect/>
          </a:stretch>
        </p:blipFill>
        <p:spPr>
          <a:xfrm>
            <a:off x="474663" y="5961716"/>
            <a:ext cx="1990725" cy="666750"/>
          </a:xfrm>
          <a:prstGeom prst="rect">
            <a:avLst/>
          </a:prstGeom>
        </p:spPr>
      </p:pic>
      <p:pic>
        <p:nvPicPr>
          <p:cNvPr id="10" name="Immagine 9" descr="Immagine che contiene testo&#10;&#10;Descrizione generata automaticamente">
            <a:extLst>
              <a:ext uri="{FF2B5EF4-FFF2-40B4-BE49-F238E27FC236}">
                <a16:creationId xmlns:a16="http://schemas.microsoft.com/office/drawing/2014/main" id="{D579B14A-B6F3-48A1-B966-1CE50831C538}"/>
              </a:ext>
            </a:extLst>
          </p:cNvPr>
          <p:cNvPicPr>
            <a:picLocks noChangeAspect="1"/>
          </p:cNvPicPr>
          <p:nvPr userDrawn="1"/>
        </p:nvPicPr>
        <p:blipFill>
          <a:blip r:embed="rId7"/>
          <a:stretch>
            <a:fillRect/>
          </a:stretch>
        </p:blipFill>
        <p:spPr>
          <a:xfrm>
            <a:off x="392804" y="1287462"/>
            <a:ext cx="2021804" cy="1218614"/>
          </a:xfrm>
          <a:prstGeom prst="rect">
            <a:avLst/>
          </a:prstGeom>
        </p:spPr>
      </p:pic>
    </p:spTree>
    <p:extLst>
      <p:ext uri="{BB962C8B-B14F-4D97-AF65-F5344CB8AC3E}">
        <p14:creationId xmlns:p14="http://schemas.microsoft.com/office/powerpoint/2010/main" val="2561638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1344"/>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134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0013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6" name="Picture 2">
            <a:extLst>
              <a:ext uri="{FF2B5EF4-FFF2-40B4-BE49-F238E27FC236}">
                <a16:creationId xmlns:a16="http://schemas.microsoft.com/office/drawing/2014/main" id="{A356E502-99D7-4E6F-BB67-C71A0A5718C1}"/>
              </a:ext>
            </a:extLst>
          </p:cNvPr>
          <p:cNvPicPr>
            <a:picLocks noChangeAspect="1" noChangeArrowheads="1"/>
          </p:cNvPicPr>
          <p:nvPr userDrawn="1"/>
        </p:nvPicPr>
        <p:blipFill>
          <a:blip r:embed="rId3"/>
          <a:srcRect/>
          <a:stretch/>
        </p:blipFill>
        <p:spPr bwMode="auto">
          <a:xfrm>
            <a:off x="579734" y="5554662"/>
            <a:ext cx="1320205" cy="101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98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6" name="Picture 2">
            <a:extLst>
              <a:ext uri="{FF2B5EF4-FFF2-40B4-BE49-F238E27FC236}">
                <a16:creationId xmlns:a16="http://schemas.microsoft.com/office/drawing/2014/main" id="{8B1C1329-1CD0-4FD3-9BCE-1F6CC85C334D}"/>
              </a:ext>
            </a:extLst>
          </p:cNvPr>
          <p:cNvPicPr>
            <a:picLocks noChangeAspect="1" noChangeArrowheads="1"/>
          </p:cNvPicPr>
          <p:nvPr userDrawn="1"/>
        </p:nvPicPr>
        <p:blipFill>
          <a:blip r:embed="rId3"/>
          <a:srcRect/>
          <a:stretch/>
        </p:blipFill>
        <p:spPr bwMode="auto">
          <a:xfrm>
            <a:off x="10714334" y="5554662"/>
            <a:ext cx="1320205" cy="101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84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9663C590-E0BC-4AF6-BE38-F7A08ED0E4A4}"/>
              </a:ext>
            </a:extLst>
          </p:cNvPr>
          <p:cNvPicPr>
            <a:picLocks noChangeAspect="1" noChangeArrowheads="1"/>
          </p:cNvPicPr>
          <p:nvPr userDrawn="1"/>
        </p:nvPicPr>
        <p:blipFill>
          <a:blip r:embed="rId2"/>
          <a:srcRect/>
          <a:stretch/>
        </p:blipFill>
        <p:spPr bwMode="auto">
          <a:xfrm>
            <a:off x="10714334" y="5554662"/>
            <a:ext cx="1320205" cy="1019199"/>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E564E45C-0168-44A3-A06D-3CB23095AC9D}"/>
              </a:ext>
            </a:extLst>
          </p:cNvPr>
          <p:cNvPicPr>
            <a:picLocks noChangeAspect="1"/>
          </p:cNvPicPr>
          <p:nvPr userDrawn="1"/>
        </p:nvPicPr>
        <p:blipFill>
          <a:blip r:embed="rId3"/>
          <a:stretch>
            <a:fillRect/>
          </a:stretch>
        </p:blipFill>
        <p:spPr>
          <a:xfrm>
            <a:off x="8852383" y="6164262"/>
            <a:ext cx="1252054" cy="788794"/>
          </a:xfrm>
          <a:prstGeom prst="rect">
            <a:avLst/>
          </a:prstGeom>
        </p:spPr>
      </p:pic>
      <p:pic>
        <p:nvPicPr>
          <p:cNvPr id="4" name="Immagine 3" descr="Immagine che contiene testo, clipart&#10;&#10;Descrizione generata automaticamente">
            <a:extLst>
              <a:ext uri="{FF2B5EF4-FFF2-40B4-BE49-F238E27FC236}">
                <a16:creationId xmlns:a16="http://schemas.microsoft.com/office/drawing/2014/main" id="{31C0FF93-6D62-4371-A802-1A8F997E4748}"/>
              </a:ext>
            </a:extLst>
          </p:cNvPr>
          <p:cNvPicPr>
            <a:picLocks noChangeAspect="1"/>
          </p:cNvPicPr>
          <p:nvPr userDrawn="1"/>
        </p:nvPicPr>
        <p:blipFill>
          <a:blip r:embed="rId4"/>
          <a:stretch>
            <a:fillRect/>
          </a:stretch>
        </p:blipFill>
        <p:spPr>
          <a:xfrm>
            <a:off x="7325371" y="6248479"/>
            <a:ext cx="1255066" cy="420357"/>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DA23D3D2-9107-41C3-9B12-B210AC228C9C}"/>
              </a:ext>
            </a:extLst>
          </p:cNvPr>
          <p:cNvPicPr>
            <a:picLocks noChangeAspect="1"/>
          </p:cNvPicPr>
          <p:nvPr userDrawn="1"/>
        </p:nvPicPr>
        <p:blipFill>
          <a:blip r:embed="rId5"/>
          <a:stretch>
            <a:fillRect/>
          </a:stretch>
        </p:blipFill>
        <p:spPr>
          <a:xfrm>
            <a:off x="10453833" y="373062"/>
            <a:ext cx="1646986" cy="99269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93C7B6F-64E5-4FFA-A7F0-2D56F53103C9}"/>
              </a:ext>
            </a:extLst>
          </p:cNvPr>
          <p:cNvPicPr>
            <a:picLocks noChangeAspect="1" noChangeArrowheads="1"/>
          </p:cNvPicPr>
          <p:nvPr userDrawn="1"/>
        </p:nvPicPr>
        <p:blipFill>
          <a:blip r:embed="rId2"/>
          <a:srcRect/>
          <a:stretch/>
        </p:blipFill>
        <p:spPr bwMode="auto">
          <a:xfrm>
            <a:off x="2589213" y="699434"/>
            <a:ext cx="7258050" cy="5595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451AE0CE-0A83-4434-B2D0-8A01F6591EEF}"/>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Title 1"/>
          <p:cNvSpPr>
            <a:spLocks noGrp="1"/>
          </p:cNvSpPr>
          <p:nvPr>
            <p:ph type="title" hasCustomPrompt="1"/>
          </p:nvPr>
        </p:nvSpPr>
        <p:spPr>
          <a:xfrm>
            <a:off x="554038" y="2125678"/>
            <a:ext cx="10998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1099819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6" name="TextBox 5">
            <a:extLst>
              <a:ext uri="{FF2B5EF4-FFF2-40B4-BE49-F238E27FC236}">
                <a16:creationId xmlns:a16="http://schemas.microsoft.com/office/drawing/2014/main" id="{C7B981B0-F6EC-44B0-B6FD-1E539A2444DB}"/>
              </a:ext>
            </a:extLst>
          </p:cNvPr>
          <p:cNvSpPr txBox="1"/>
          <p:nvPr userDrawn="1"/>
        </p:nvSpPr>
        <p:spPr>
          <a:xfrm>
            <a:off x="9723437" y="207081"/>
            <a:ext cx="2211888"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#GlobalAzureTorino</a:t>
            </a:r>
          </a:p>
        </p:txBody>
      </p:sp>
      <p:pic>
        <p:nvPicPr>
          <p:cNvPr id="3074" name="Picture 2">
            <a:extLst>
              <a:ext uri="{FF2B5EF4-FFF2-40B4-BE49-F238E27FC236}">
                <a16:creationId xmlns:a16="http://schemas.microsoft.com/office/drawing/2014/main" id="{661022FB-F1AC-4578-B53E-77613F1EC93F}"/>
              </a:ext>
            </a:extLst>
          </p:cNvPr>
          <p:cNvPicPr>
            <a:picLocks noChangeAspect="1" noChangeArrowheads="1"/>
          </p:cNvPicPr>
          <p:nvPr userDrawn="1"/>
        </p:nvPicPr>
        <p:blipFill>
          <a:blip r:embed="rId4"/>
          <a:srcRect/>
          <a:stretch/>
        </p:blipFill>
        <p:spPr bwMode="auto">
          <a:xfrm>
            <a:off x="554210" y="6322856"/>
            <a:ext cx="763310" cy="5892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9F3A4C5-65F8-459E-AD60-D88B6D1ADFDB}"/>
              </a:ext>
            </a:extLst>
          </p:cNvPr>
          <p:cNvPicPr>
            <a:picLocks noChangeAspect="1" noChangeArrowheads="1"/>
          </p:cNvPicPr>
          <p:nvPr userDrawn="1"/>
        </p:nvPicPr>
        <p:blipFill>
          <a:blip r:embed="rId4"/>
          <a:srcRect/>
          <a:stretch/>
        </p:blipFill>
        <p:spPr bwMode="auto">
          <a:xfrm>
            <a:off x="554210" y="6322856"/>
            <a:ext cx="763310" cy="589276"/>
          </a:xfrm>
          <a:prstGeom prst="rect">
            <a:avLst/>
          </a:prstGeom>
          <a:noFill/>
          <a:extLst>
            <a:ext uri="{909E8E84-426E-40DD-AFC4-6F175D3DCCD1}">
              <a14:hiddenFill xmlns:a14="http://schemas.microsoft.com/office/drawing/2010/main">
                <a:solidFill>
                  <a:srgbClr val="FFFFFF"/>
                </a:solidFill>
              </a14:hiddenFill>
            </a:ext>
          </a:extLst>
        </p:spPr>
      </p:pic>
      <p:pic>
        <p:nvPicPr>
          <p:cNvPr id="20" name="Immagine 19">
            <a:extLst>
              <a:ext uri="{FF2B5EF4-FFF2-40B4-BE49-F238E27FC236}">
                <a16:creationId xmlns:a16="http://schemas.microsoft.com/office/drawing/2014/main" id="{5178B369-540C-491D-9E92-4207C299B38E}"/>
              </a:ext>
            </a:extLst>
          </p:cNvPr>
          <p:cNvPicPr>
            <a:picLocks noChangeAspect="1"/>
          </p:cNvPicPr>
          <p:nvPr userDrawn="1"/>
        </p:nvPicPr>
        <p:blipFill rotWithShape="1">
          <a:blip r:embed="rId5"/>
          <a:srcRect t="29723" b="25341"/>
          <a:stretch/>
        </p:blipFill>
        <p:spPr>
          <a:xfrm>
            <a:off x="10656568" y="6406614"/>
            <a:ext cx="1225697" cy="346990"/>
          </a:xfrm>
          <a:prstGeom prst="rect">
            <a:avLst/>
          </a:prstGeom>
        </p:spPr>
      </p:pic>
      <p:pic>
        <p:nvPicPr>
          <p:cNvPr id="21" name="Immagine 20" descr="Immagine che contiene testo, clipart&#10;&#10;Descrizione generata automaticamente">
            <a:extLst>
              <a:ext uri="{FF2B5EF4-FFF2-40B4-BE49-F238E27FC236}">
                <a16:creationId xmlns:a16="http://schemas.microsoft.com/office/drawing/2014/main" id="{524A4FA0-FB41-4037-B217-48F3D71755FA}"/>
              </a:ext>
            </a:extLst>
          </p:cNvPr>
          <p:cNvPicPr>
            <a:picLocks noChangeAspect="1"/>
          </p:cNvPicPr>
          <p:nvPr userDrawn="1"/>
        </p:nvPicPr>
        <p:blipFill>
          <a:blip r:embed="rId6"/>
          <a:stretch>
            <a:fillRect/>
          </a:stretch>
        </p:blipFill>
        <p:spPr>
          <a:xfrm>
            <a:off x="9494837" y="6400572"/>
            <a:ext cx="934975" cy="313150"/>
          </a:xfrm>
          <a:prstGeom prst="rect">
            <a:avLst/>
          </a:prstGeom>
        </p:spPr>
      </p:pic>
      <p:pic>
        <p:nvPicPr>
          <p:cNvPr id="22" name="Immagine 21" descr="Immagine che contiene testo&#10;&#10;Descrizione generata automaticamente">
            <a:extLst>
              <a:ext uri="{FF2B5EF4-FFF2-40B4-BE49-F238E27FC236}">
                <a16:creationId xmlns:a16="http://schemas.microsoft.com/office/drawing/2014/main" id="{99C011E6-E951-4C65-8816-A4E5C386701E}"/>
              </a:ext>
            </a:extLst>
          </p:cNvPr>
          <p:cNvPicPr>
            <a:picLocks noChangeAspect="1"/>
          </p:cNvPicPr>
          <p:nvPr userDrawn="1"/>
        </p:nvPicPr>
        <p:blipFill>
          <a:blip r:embed="rId7"/>
          <a:stretch>
            <a:fillRect/>
          </a:stretch>
        </p:blipFill>
        <p:spPr>
          <a:xfrm>
            <a:off x="357398" y="295778"/>
            <a:ext cx="1060239" cy="639044"/>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hree Labels Slide">
    <p:bg>
      <p:bgPr>
        <a:solidFill>
          <a:srgbClr val="001344"/>
        </a:solidFill>
        <a:effectLst/>
      </p:bgPr>
    </p:bg>
    <p:spTree>
      <p:nvGrpSpPr>
        <p:cNvPr id="1" name=""/>
        <p:cNvGrpSpPr/>
        <p:nvPr/>
      </p:nvGrpSpPr>
      <p:grpSpPr>
        <a:xfrm>
          <a:off x="0" y="0"/>
          <a:ext cx="0" cy="0"/>
          <a:chOff x="0" y="0"/>
          <a:chExt cx="0" cy="0"/>
        </a:xfrm>
      </p:grpSpPr>
      <p:sp>
        <p:nvSpPr>
          <p:cNvPr id="10" name="Subtitle 2"/>
          <p:cNvSpPr>
            <a:spLocks noGrp="1"/>
          </p:cNvSpPr>
          <p:nvPr>
            <p:ph type="subTitle" idx="1" hasCustomPrompt="1"/>
          </p:nvPr>
        </p:nvSpPr>
        <p:spPr>
          <a:xfrm>
            <a:off x="793473" y="4728101"/>
            <a:ext cx="5695057" cy="1220692"/>
          </a:xfrm>
        </p:spPr>
        <p:txBody>
          <a:bodyPr>
            <a:spAutoFit/>
          </a:bodyPr>
          <a:lstStyle>
            <a:lvl1pPr marL="0" indent="0" algn="l">
              <a:lnSpc>
                <a:spcPct val="90000"/>
              </a:lnSpc>
              <a:spcBef>
                <a:spcPts val="0"/>
              </a:spcBef>
              <a:buNone/>
              <a:defRPr lang="en-US" sz="3654" kern="1200" spc="-72" baseline="0" dirty="0">
                <a:gradFill>
                  <a:gsLst>
                    <a:gs pos="100000">
                      <a:schemeClr val="bg1"/>
                    </a:gs>
                    <a:gs pos="0">
                      <a:schemeClr val="bg1"/>
                    </a:gs>
                  </a:gsLst>
                  <a:lin ang="5400000" scaled="0"/>
                </a:gradFill>
                <a:latin typeface="Segoe UI Light" panose="020B0502040204020203" pitchFamily="34" charset="0"/>
                <a:ea typeface="+mn-ea"/>
                <a:cs typeface="Segoe UI Light" panose="020B0502040204020203" pitchFamily="34" charset="0"/>
              </a:defRPr>
            </a:lvl1pPr>
            <a:lvl2pPr marL="466323" indent="0" algn="ctr">
              <a:buNone/>
              <a:defRPr>
                <a:solidFill>
                  <a:schemeClr val="tx1">
                    <a:tint val="75000"/>
                  </a:schemeClr>
                </a:solidFill>
              </a:defRPr>
            </a:lvl2pPr>
            <a:lvl3pPr marL="932646" indent="0" algn="ctr">
              <a:buNone/>
              <a:defRPr>
                <a:solidFill>
                  <a:schemeClr val="tx1">
                    <a:tint val="75000"/>
                  </a:schemeClr>
                </a:solidFill>
              </a:defRPr>
            </a:lvl3pPr>
            <a:lvl4pPr marL="1398969" indent="0" algn="ctr">
              <a:buNone/>
              <a:defRPr>
                <a:solidFill>
                  <a:schemeClr val="tx1">
                    <a:tint val="75000"/>
                  </a:schemeClr>
                </a:solidFill>
              </a:defRPr>
            </a:lvl4pPr>
            <a:lvl5pPr marL="1865293" indent="0" algn="ctr">
              <a:buNone/>
              <a:defRPr>
                <a:solidFill>
                  <a:schemeClr val="tx1">
                    <a:tint val="75000"/>
                  </a:schemeClr>
                </a:solidFill>
              </a:defRPr>
            </a:lvl5pPr>
            <a:lvl6pPr marL="2331616" indent="0" algn="ctr">
              <a:buNone/>
              <a:defRPr>
                <a:solidFill>
                  <a:schemeClr val="tx1">
                    <a:tint val="75000"/>
                  </a:schemeClr>
                </a:solidFill>
              </a:defRPr>
            </a:lvl6pPr>
            <a:lvl7pPr marL="2797939" indent="0" algn="ctr">
              <a:buNone/>
              <a:defRPr>
                <a:solidFill>
                  <a:schemeClr val="tx1">
                    <a:tint val="75000"/>
                  </a:schemeClr>
                </a:solidFill>
              </a:defRPr>
            </a:lvl7pPr>
            <a:lvl8pPr marL="3264261" indent="0" algn="ctr">
              <a:buNone/>
              <a:defRPr>
                <a:solidFill>
                  <a:schemeClr val="tx1">
                    <a:tint val="75000"/>
                  </a:schemeClr>
                </a:solidFill>
              </a:defRPr>
            </a:lvl8pPr>
            <a:lvl9pPr marL="3730585" indent="0" algn="ctr">
              <a:buNone/>
              <a:defRPr>
                <a:solidFill>
                  <a:schemeClr val="tx1">
                    <a:tint val="75000"/>
                  </a:schemeClr>
                </a:solidFill>
              </a:defRPr>
            </a:lvl9pPr>
          </a:lstStyle>
          <a:p>
            <a:pPr marL="0" marR="0" lvl="0" indent="0" algn="l" defTabSz="932646"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12" name="Text Placeholder 4"/>
          <p:cNvSpPr>
            <a:spLocks noGrp="1"/>
          </p:cNvSpPr>
          <p:nvPr>
            <p:ph type="body" sz="quarter" idx="11" hasCustomPrompt="1"/>
          </p:nvPr>
        </p:nvSpPr>
        <p:spPr>
          <a:xfrm>
            <a:off x="793473" y="1306748"/>
            <a:ext cx="5695057" cy="3009670"/>
          </a:xfrm>
        </p:spPr>
        <p:txBody>
          <a:bodyPr wrap="square" anchor="b">
            <a:spAutoFit/>
          </a:bodyPr>
          <a:lstStyle>
            <a:lvl1pPr marL="0" indent="0">
              <a:buNone/>
              <a:defRPr sz="6799" spc="-154">
                <a:gradFill>
                  <a:gsLst>
                    <a:gs pos="100000">
                      <a:schemeClr val="bg1"/>
                    </a:gs>
                    <a:gs pos="0">
                      <a:schemeClr val="bg1"/>
                    </a:gs>
                  </a:gsLst>
                  <a:lin ang="5400000" scaled="0"/>
                </a:gradFill>
                <a:latin typeface="Segoe UI Light" panose="020B0502040204020203" pitchFamily="34" charset="0"/>
                <a:cs typeface="Segoe UI Light" panose="020B0502040204020203" pitchFamily="34" charset="0"/>
              </a:defRPr>
            </a:lvl1pPr>
          </a:lstStyle>
          <a:p>
            <a:pPr lvl="0"/>
            <a:r>
              <a:rPr lang="en-US" dirty="0"/>
              <a:t>Click to edit master text styles</a:t>
            </a:r>
          </a:p>
        </p:txBody>
      </p:sp>
      <p:pic>
        <p:nvPicPr>
          <p:cNvPr id="6" name="Picture 2">
            <a:extLst>
              <a:ext uri="{FF2B5EF4-FFF2-40B4-BE49-F238E27FC236}">
                <a16:creationId xmlns:a16="http://schemas.microsoft.com/office/drawing/2014/main" id="{FAB706D1-846F-475D-9CD4-6859FB1DB298}"/>
              </a:ext>
            </a:extLst>
          </p:cNvPr>
          <p:cNvPicPr>
            <a:picLocks noChangeAspect="1" noChangeArrowheads="1"/>
          </p:cNvPicPr>
          <p:nvPr userDrawn="1"/>
        </p:nvPicPr>
        <p:blipFill>
          <a:blip r:embed="rId2"/>
          <a:srcRect/>
          <a:stretch/>
        </p:blipFill>
        <p:spPr bwMode="auto">
          <a:xfrm>
            <a:off x="10714334" y="5554662"/>
            <a:ext cx="1320205" cy="1019199"/>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EEECB456-103F-49DE-B59D-584CC7D048C6}"/>
              </a:ext>
            </a:extLst>
          </p:cNvPr>
          <p:cNvPicPr>
            <a:picLocks noChangeAspect="1"/>
          </p:cNvPicPr>
          <p:nvPr userDrawn="1"/>
        </p:nvPicPr>
        <p:blipFill>
          <a:blip r:embed="rId3"/>
          <a:stretch>
            <a:fillRect/>
          </a:stretch>
        </p:blipFill>
        <p:spPr>
          <a:xfrm>
            <a:off x="8928583" y="6137468"/>
            <a:ext cx="1252054" cy="788794"/>
          </a:xfrm>
          <a:prstGeom prst="rect">
            <a:avLst/>
          </a:prstGeom>
        </p:spPr>
      </p:pic>
      <p:pic>
        <p:nvPicPr>
          <p:cNvPr id="7" name="Immagine 6" descr="Immagine che contiene testo, clipart&#10;&#10;Descrizione generata automaticamente">
            <a:extLst>
              <a:ext uri="{FF2B5EF4-FFF2-40B4-BE49-F238E27FC236}">
                <a16:creationId xmlns:a16="http://schemas.microsoft.com/office/drawing/2014/main" id="{FAA75172-EFA8-4A6D-B2A3-323173CE38ED}"/>
              </a:ext>
            </a:extLst>
          </p:cNvPr>
          <p:cNvPicPr>
            <a:picLocks noChangeAspect="1"/>
          </p:cNvPicPr>
          <p:nvPr userDrawn="1"/>
        </p:nvPicPr>
        <p:blipFill>
          <a:blip r:embed="rId4"/>
          <a:stretch>
            <a:fillRect/>
          </a:stretch>
        </p:blipFill>
        <p:spPr>
          <a:xfrm>
            <a:off x="7404583" y="6248479"/>
            <a:ext cx="1255066" cy="420357"/>
          </a:xfrm>
          <a:prstGeom prst="rect">
            <a:avLst/>
          </a:prstGeom>
        </p:spPr>
      </p:pic>
      <p:pic>
        <p:nvPicPr>
          <p:cNvPr id="8" name="Immagine 7" descr="Immagine che contiene testo&#10;&#10;Descrizione generata automaticamente">
            <a:extLst>
              <a:ext uri="{FF2B5EF4-FFF2-40B4-BE49-F238E27FC236}">
                <a16:creationId xmlns:a16="http://schemas.microsoft.com/office/drawing/2014/main" id="{DF21BA65-D27F-4F2A-B4F4-D583495CA261}"/>
              </a:ext>
            </a:extLst>
          </p:cNvPr>
          <p:cNvPicPr>
            <a:picLocks noChangeAspect="1"/>
          </p:cNvPicPr>
          <p:nvPr userDrawn="1"/>
        </p:nvPicPr>
        <p:blipFill>
          <a:blip r:embed="rId5"/>
          <a:stretch>
            <a:fillRect/>
          </a:stretch>
        </p:blipFill>
        <p:spPr>
          <a:xfrm>
            <a:off x="10453833" y="373062"/>
            <a:ext cx="1646986" cy="992698"/>
          </a:xfrm>
          <a:prstGeom prst="rect">
            <a:avLst/>
          </a:prstGeom>
        </p:spPr>
      </p:pic>
    </p:spTree>
    <p:extLst>
      <p:ext uri="{BB962C8B-B14F-4D97-AF65-F5344CB8AC3E}">
        <p14:creationId xmlns:p14="http://schemas.microsoft.com/office/powerpoint/2010/main" val="1459763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765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4" name="Picture 2">
            <a:extLst>
              <a:ext uri="{FF2B5EF4-FFF2-40B4-BE49-F238E27FC236}">
                <a16:creationId xmlns:a16="http://schemas.microsoft.com/office/drawing/2014/main" id="{A547EE5A-ACB4-4CAA-8C2B-35ACEB2C10D3}"/>
              </a:ext>
            </a:extLst>
          </p:cNvPr>
          <p:cNvPicPr>
            <a:picLocks noChangeAspect="1" noChangeArrowheads="1"/>
          </p:cNvPicPr>
          <p:nvPr userDrawn="1"/>
        </p:nvPicPr>
        <p:blipFill>
          <a:blip r:embed="rId3"/>
          <a:srcRect/>
          <a:stretch/>
        </p:blipFill>
        <p:spPr bwMode="auto">
          <a:xfrm>
            <a:off x="10714334" y="5554662"/>
            <a:ext cx="1320205" cy="1019199"/>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6088C50D-405D-41D3-AD1B-2AACB7241C96}"/>
              </a:ext>
            </a:extLst>
          </p:cNvPr>
          <p:cNvPicPr>
            <a:picLocks noChangeAspect="1"/>
          </p:cNvPicPr>
          <p:nvPr userDrawn="1"/>
        </p:nvPicPr>
        <p:blipFill>
          <a:blip r:embed="rId4"/>
          <a:stretch>
            <a:fillRect/>
          </a:stretch>
        </p:blipFill>
        <p:spPr>
          <a:xfrm>
            <a:off x="8809037" y="6064261"/>
            <a:ext cx="1376175" cy="866990"/>
          </a:xfrm>
          <a:prstGeom prst="rect">
            <a:avLst/>
          </a:prstGeom>
        </p:spPr>
      </p:pic>
      <p:pic>
        <p:nvPicPr>
          <p:cNvPr id="6" name="Immagine 5" descr="Immagine che contiene testo, clipart&#10;&#10;Descrizione generata automaticamente">
            <a:extLst>
              <a:ext uri="{FF2B5EF4-FFF2-40B4-BE49-F238E27FC236}">
                <a16:creationId xmlns:a16="http://schemas.microsoft.com/office/drawing/2014/main" id="{1F19968B-310C-4680-B565-12627EC1AE00}"/>
              </a:ext>
            </a:extLst>
          </p:cNvPr>
          <p:cNvPicPr>
            <a:picLocks noChangeAspect="1"/>
          </p:cNvPicPr>
          <p:nvPr userDrawn="1"/>
        </p:nvPicPr>
        <p:blipFill>
          <a:blip r:embed="rId5"/>
          <a:stretch>
            <a:fillRect/>
          </a:stretch>
        </p:blipFill>
        <p:spPr>
          <a:xfrm>
            <a:off x="7494717" y="6289478"/>
            <a:ext cx="1049759" cy="351594"/>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01DF3D82-F2A4-4EA8-BBB0-B11A0CEF77C1}"/>
              </a:ext>
            </a:extLst>
          </p:cNvPr>
          <p:cNvPicPr>
            <a:picLocks noChangeAspect="1"/>
          </p:cNvPicPr>
          <p:nvPr userDrawn="1"/>
        </p:nvPicPr>
        <p:blipFill>
          <a:blip r:embed="rId6"/>
          <a:stretch>
            <a:fillRect/>
          </a:stretch>
        </p:blipFill>
        <p:spPr>
          <a:xfrm>
            <a:off x="503237" y="5877848"/>
            <a:ext cx="1365873" cy="823261"/>
          </a:xfrm>
          <a:prstGeom prst="rect">
            <a:avLst/>
          </a:prstGeom>
        </p:spPr>
      </p:pic>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9" name="Picture 8" descr="A picture containing light, night&#10;&#10;Description automatically generated">
            <a:extLst>
              <a:ext uri="{FF2B5EF4-FFF2-40B4-BE49-F238E27FC236}">
                <a16:creationId xmlns:a16="http://schemas.microsoft.com/office/drawing/2014/main" id="{1493354E-841D-4EEB-B957-978CA312102C}"/>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20" name="Title 1"/>
          <p:cNvSpPr>
            <a:spLocks noGrp="1"/>
          </p:cNvSpPr>
          <p:nvPr>
            <p:ph type="title" hasCustomPrompt="1"/>
          </p:nvPr>
        </p:nvSpPr>
        <p:spPr>
          <a:xfrm>
            <a:off x="554038" y="2125678"/>
            <a:ext cx="110743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Presentation title</a:t>
            </a:r>
          </a:p>
        </p:txBody>
      </p:sp>
      <p:sp>
        <p:nvSpPr>
          <p:cNvPr id="21" name="Text Placeholder 4"/>
          <p:cNvSpPr>
            <a:spLocks noGrp="1"/>
          </p:cNvSpPr>
          <p:nvPr>
            <p:ph type="body" sz="quarter" idx="12" hasCustomPrompt="1"/>
          </p:nvPr>
        </p:nvSpPr>
        <p:spPr>
          <a:xfrm>
            <a:off x="554037" y="3955786"/>
            <a:ext cx="11074399"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grpSp>
        <p:nvGrpSpPr>
          <p:cNvPr id="2" name="Group 1">
            <a:extLst>
              <a:ext uri="{FF2B5EF4-FFF2-40B4-BE49-F238E27FC236}">
                <a16:creationId xmlns:a16="http://schemas.microsoft.com/office/drawing/2014/main" id="{7398FAFD-BC2F-4CB8-BEB1-0D3206027F43}"/>
              </a:ext>
            </a:extLst>
          </p:cNvPr>
          <p:cNvGrpSpPr/>
          <p:nvPr userDrawn="1"/>
        </p:nvGrpSpPr>
        <p:grpSpPr>
          <a:xfrm>
            <a:off x="1" y="487"/>
            <a:ext cx="12436474" cy="664537"/>
            <a:chOff x="1" y="487"/>
            <a:chExt cx="12436474" cy="664537"/>
          </a:xfrm>
        </p:grpSpPr>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r>
                <a:rPr lang="en-US" sz="2000" kern="1200" dirty="0">
                  <a:solidFill>
                    <a:schemeClr val="bg1"/>
                  </a:solidFill>
                  <a:latin typeface="+mn-lt"/>
                  <a:ea typeface="Segoe UI" pitchFamily="34" charset="0"/>
                  <a:cs typeface="Segoe UI" pitchFamily="34" charset="0"/>
                </a:rPr>
                <a:t>#</a:t>
              </a:r>
              <a:r>
                <a:rPr lang="en-US" sz="2000" kern="1200" dirty="0" err="1">
                  <a:solidFill>
                    <a:schemeClr val="bg1"/>
                  </a:solidFill>
                  <a:latin typeface="+mn-lt"/>
                  <a:ea typeface="Segoe UI" pitchFamily="34" charset="0"/>
                  <a:cs typeface="Segoe UI" pitchFamily="34" charset="0"/>
                </a:rPr>
                <a:t>GlobalAzure</a:t>
              </a:r>
              <a:endParaRPr lang="en-US" sz="2000" kern="1200" dirty="0">
                <a:solidFill>
                  <a:schemeClr val="bg1"/>
                </a:solidFill>
                <a:latin typeface="+mn-lt"/>
                <a:ea typeface="Segoe UI" pitchFamily="34" charset="0"/>
                <a:cs typeface="Segoe UI" pitchFamily="34" charset="0"/>
              </a:endParaRPr>
            </a:p>
          </p:txBody>
        </p:sp>
        <p:pic>
          <p:nvPicPr>
            <p:cNvPr id="7" name="Picture 2">
              <a:extLst>
                <a:ext uri="{FF2B5EF4-FFF2-40B4-BE49-F238E27FC236}">
                  <a16:creationId xmlns:a16="http://schemas.microsoft.com/office/drawing/2014/main" id="{2B7C705D-D751-4036-809B-5677A0C9481D}"/>
                </a:ext>
              </a:extLst>
            </p:cNvPr>
            <p:cNvPicPr>
              <a:picLocks noChangeAspect="1" noChangeArrowheads="1"/>
            </p:cNvPicPr>
            <p:nvPr userDrawn="1"/>
          </p:nvPicPr>
          <p:blipFill>
            <a:blip r:embed="rId4"/>
            <a:srcRect/>
            <a:stretch/>
          </p:blipFill>
          <p:spPr bwMode="auto">
            <a:xfrm>
              <a:off x="554209" y="38117"/>
              <a:ext cx="763310" cy="589276"/>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9426B6C6-BF79-4803-850F-9B763038DD30}"/>
              </a:ext>
            </a:extLst>
          </p:cNvPr>
          <p:cNvSpPr txBox="1"/>
          <p:nvPr userDrawn="1"/>
        </p:nvSpPr>
        <p:spPr>
          <a:xfrm>
            <a:off x="9723437" y="6219589"/>
            <a:ext cx="2211888" cy="517065"/>
          </a:xfrm>
          <a:prstGeom prst="rect">
            <a:avLst/>
          </a:prstGeom>
          <a:solidFill>
            <a:srgbClr val="E3C038"/>
          </a:solid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s-ES" sz="1600" dirty="0">
                <a:solidFill>
                  <a:srgbClr val="001344"/>
                </a:solidFill>
                <a:latin typeface="+mn-lt"/>
              </a:rPr>
              <a:t>#GlobalAzureTorino</a:t>
            </a:r>
          </a:p>
        </p:txBody>
      </p:sp>
      <p:pic>
        <p:nvPicPr>
          <p:cNvPr id="13" name="Immagine 12">
            <a:extLst>
              <a:ext uri="{FF2B5EF4-FFF2-40B4-BE49-F238E27FC236}">
                <a16:creationId xmlns:a16="http://schemas.microsoft.com/office/drawing/2014/main" id="{1DBBB70E-DC68-4459-A710-92419547E1E9}"/>
              </a:ext>
            </a:extLst>
          </p:cNvPr>
          <p:cNvPicPr>
            <a:picLocks noChangeAspect="1"/>
          </p:cNvPicPr>
          <p:nvPr userDrawn="1"/>
        </p:nvPicPr>
        <p:blipFill rotWithShape="1">
          <a:blip r:embed="rId5"/>
          <a:srcRect t="31902" b="30076"/>
          <a:stretch/>
        </p:blipFill>
        <p:spPr>
          <a:xfrm>
            <a:off x="1985339" y="6250788"/>
            <a:ext cx="1643884" cy="419991"/>
          </a:xfrm>
          <a:prstGeom prst="rect">
            <a:avLst/>
          </a:prstGeom>
        </p:spPr>
      </p:pic>
      <p:pic>
        <p:nvPicPr>
          <p:cNvPr id="14" name="Immagine 13" descr="Immagine che contiene testo, clipart&#10;&#10;Descrizione generata automaticamente">
            <a:extLst>
              <a:ext uri="{FF2B5EF4-FFF2-40B4-BE49-F238E27FC236}">
                <a16:creationId xmlns:a16="http://schemas.microsoft.com/office/drawing/2014/main" id="{19C7249B-ABCF-4799-BAA2-27AD4A8568DE}"/>
              </a:ext>
            </a:extLst>
          </p:cNvPr>
          <p:cNvPicPr>
            <a:picLocks noChangeAspect="1"/>
          </p:cNvPicPr>
          <p:nvPr userDrawn="1"/>
        </p:nvPicPr>
        <p:blipFill>
          <a:blip r:embed="rId6"/>
          <a:stretch>
            <a:fillRect/>
          </a:stretch>
        </p:blipFill>
        <p:spPr>
          <a:xfrm>
            <a:off x="474664" y="6208474"/>
            <a:ext cx="1253973" cy="419991"/>
          </a:xfrm>
          <a:prstGeom prst="rect">
            <a:avLst/>
          </a:prstGeom>
        </p:spPr>
      </p:pic>
      <p:pic>
        <p:nvPicPr>
          <p:cNvPr id="15" name="Immagine 14" descr="Immagine che contiene testo&#10;&#10;Descrizione generata automaticamente">
            <a:extLst>
              <a:ext uri="{FF2B5EF4-FFF2-40B4-BE49-F238E27FC236}">
                <a16:creationId xmlns:a16="http://schemas.microsoft.com/office/drawing/2014/main" id="{2718F845-1324-4A21-9218-BAD5E5FEEF05}"/>
              </a:ext>
            </a:extLst>
          </p:cNvPr>
          <p:cNvPicPr>
            <a:picLocks noChangeAspect="1"/>
          </p:cNvPicPr>
          <p:nvPr userDrawn="1"/>
        </p:nvPicPr>
        <p:blipFill>
          <a:blip r:embed="rId7"/>
          <a:stretch>
            <a:fillRect/>
          </a:stretch>
        </p:blipFill>
        <p:spPr>
          <a:xfrm>
            <a:off x="10557715" y="826369"/>
            <a:ext cx="1727852" cy="1041438"/>
          </a:xfrm>
          <a:prstGeom prst="rect">
            <a:avLst/>
          </a:prstGeom>
        </p:spPr>
      </p:pic>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88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n-lt"/>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n-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n-lt"/>
                <a:ea typeface="+mn-ea"/>
                <a:cs typeface="+mn-cs"/>
              </a:defRPr>
            </a:lvl1pPr>
          </a:lstStyle>
          <a:p>
            <a:pPr lvl="0"/>
            <a:r>
              <a:rPr lang="en-US" dirty="0"/>
              <a:t>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00134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3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6C4BA6A-4F70-4166-A7E0-B045642A6F23}"/>
              </a:ext>
            </a:extLst>
          </p:cNvPr>
          <p:cNvPicPr>
            <a:picLocks noChangeAspect="1" noChangeArrowheads="1"/>
          </p:cNvPicPr>
          <p:nvPr userDrawn="1"/>
        </p:nvPicPr>
        <p:blipFill>
          <a:blip r:embed="rId2"/>
          <a:srcRect/>
          <a:stretch/>
        </p:blipFill>
        <p:spPr bwMode="auto">
          <a:xfrm>
            <a:off x="10714334" y="5554662"/>
            <a:ext cx="1320205" cy="101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11734798" cy="2025170"/>
          </a:xfrm>
        </p:spPr>
        <p:txBody>
          <a:bodyPr/>
          <a:lstStyle>
            <a:lvl1pPr marL="0" indent="0">
              <a:buNone/>
              <a:defRPr>
                <a:solidFill>
                  <a:srgbClr val="001344"/>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11734798"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10998" cy="2092881"/>
          </a:xfrm>
        </p:spPr>
        <p:txBody>
          <a:bodyPr wrap="square">
            <a:spAutoFit/>
          </a:bodyPr>
          <a:lstStyle>
            <a:lvl1pPr>
              <a:defRPr sz="4000">
                <a:solidFill>
                  <a:srgbClr val="00134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118109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87198" cy="2092881"/>
          </a:xfrm>
        </p:spPr>
        <p:txBody>
          <a:bodyPr wrap="square">
            <a:spAutoFit/>
          </a:bodyPr>
          <a:lstStyle>
            <a:lvl1pPr>
              <a:defRPr sz="4000">
                <a:solidFill>
                  <a:srgbClr val="00134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118871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82" r:id="rId2"/>
    <p:sldLayoutId id="2147484300" r:id="rId3"/>
    <p:sldLayoutId id="2147484318"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337" r:id="rId14"/>
    <p:sldLayoutId id="2147484378" r:id="rId15"/>
    <p:sldLayoutId id="2147484249" r:id="rId16"/>
    <p:sldLayoutId id="2147484343" r:id="rId17"/>
    <p:sldLayoutId id="2147484344" r:id="rId18"/>
    <p:sldLayoutId id="2147484301" r:id="rId19"/>
    <p:sldLayoutId id="2147484252" r:id="rId20"/>
    <p:sldLayoutId id="2147484251" r:id="rId21"/>
    <p:sldLayoutId id="2147484254" r:id="rId22"/>
    <p:sldLayoutId id="2147484257" r:id="rId23"/>
    <p:sldLayoutId id="2147484377" r:id="rId24"/>
    <p:sldLayoutId id="2147484380" r:id="rId25"/>
    <p:sldLayoutId id="2147484258" r:id="rId26"/>
    <p:sldLayoutId id="2147484260" r:id="rId27"/>
    <p:sldLayoutId id="2147484299" r:id="rId28"/>
    <p:sldLayoutId id="2147484345" r:id="rId29"/>
    <p:sldLayoutId id="2147484263" r:id="rId30"/>
    <p:sldLayoutId id="2147484376" r:id="rId31"/>
    <p:sldLayoutId id="2147484381" r:id="rId3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11" r:id="rId2"/>
    <p:sldLayoutId id="2147484312" r:id="rId3"/>
    <p:sldLayoutId id="2147484313" r:id="rId4"/>
    <p:sldLayoutId id="2147484314" r:id="rId5"/>
    <p:sldLayoutId id="2147484315" r:id="rId6"/>
    <p:sldLayoutId id="2147484316" r:id="rId7"/>
    <p:sldLayoutId id="2147484327" r:id="rId8"/>
    <p:sldLayoutId id="2147484328" r:id="rId9"/>
    <p:sldLayoutId id="2147484329" r:id="rId10"/>
    <p:sldLayoutId id="2147484330" r:id="rId11"/>
    <p:sldLayoutId id="2147484331" r:id="rId12"/>
    <p:sldLayoutId id="2147484317" r:id="rId13"/>
    <p:sldLayoutId id="2147484332" r:id="rId14"/>
    <p:sldLayoutId id="2147484333" r:id="rId15"/>
    <p:sldLayoutId id="2147484334" r:id="rId16"/>
    <p:sldLayoutId id="2147484346" r:id="rId17"/>
    <p:sldLayoutId id="2147484336"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azure-app-configuration/howto-best-practices" TargetMode="External"/><Relationship Id="rId2" Type="http://schemas.openxmlformats.org/officeDocument/2006/relationships/hyperlink" Target="https://docs.microsoft.com/en-us/azure/key-vault/general/best-practices"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5619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CC239-8C94-49A2-ADB7-D9F6C9C82091}"/>
              </a:ext>
            </a:extLst>
          </p:cNvPr>
          <p:cNvSpPr>
            <a:spLocks noGrp="1"/>
          </p:cNvSpPr>
          <p:nvPr>
            <p:ph type="title"/>
          </p:nvPr>
        </p:nvSpPr>
        <p:spPr/>
        <p:txBody>
          <a:bodyPr/>
          <a:lstStyle/>
          <a:p>
            <a:r>
              <a:rPr lang="it-IT" dirty="0"/>
              <a:t>App </a:t>
            </a:r>
            <a:r>
              <a:rPr lang="it-IT" dirty="0" err="1"/>
              <a:t>configuration</a:t>
            </a:r>
            <a:r>
              <a:rPr lang="it-IT" dirty="0"/>
              <a:t>: </a:t>
            </a:r>
            <a:r>
              <a:rPr lang="en-US" dirty="0"/>
              <a:t>Overview</a:t>
            </a:r>
          </a:p>
        </p:txBody>
      </p:sp>
      <p:sp>
        <p:nvSpPr>
          <p:cNvPr id="3" name="Text Placeholder 2">
            <a:extLst>
              <a:ext uri="{FF2B5EF4-FFF2-40B4-BE49-F238E27FC236}">
                <a16:creationId xmlns:a16="http://schemas.microsoft.com/office/drawing/2014/main" id="{09EE75FF-871F-446D-A4B5-32C10A40B241}"/>
              </a:ext>
            </a:extLst>
          </p:cNvPr>
          <p:cNvSpPr>
            <a:spLocks noGrp="1"/>
          </p:cNvSpPr>
          <p:nvPr>
            <p:ph type="body" sz="quarter" idx="10"/>
          </p:nvPr>
        </p:nvSpPr>
        <p:spPr>
          <a:xfrm>
            <a:off x="274638" y="2072265"/>
            <a:ext cx="11734798" cy="3761030"/>
          </a:xfrm>
        </p:spPr>
        <p:txBody>
          <a:bodyPr/>
          <a:lstStyle/>
          <a:p>
            <a:pPr marL="342900" indent="-342900">
              <a:buFont typeface="Arial" panose="020B0604020202020204" pitchFamily="34" charset="0"/>
              <a:buChar char="•"/>
            </a:pPr>
            <a:r>
              <a:rPr lang="it-IT" sz="2400" dirty="0"/>
              <a:t>Internal flat structure, but prefixes and labels allow for filtering and logical hierarchies</a:t>
            </a:r>
          </a:p>
          <a:p>
            <a:pPr marL="342900" indent="-342900">
              <a:buFont typeface="Arial" panose="020B0604020202020204" pitchFamily="34" charset="0"/>
              <a:buChar char="•"/>
            </a:pPr>
            <a:r>
              <a:rPr lang="en-US" sz="2400" dirty="0"/>
              <a:t>Allows storage of strings with an optional content type</a:t>
            </a:r>
          </a:p>
          <a:p>
            <a:pPr marL="571500" lvl="2" indent="-342900">
              <a:buFont typeface="Arial" panose="020B0604020202020204" pitchFamily="34" charset="0"/>
              <a:buChar char="•"/>
            </a:pPr>
            <a:r>
              <a:rPr lang="en-US" dirty="0"/>
              <a:t>A </a:t>
            </a:r>
            <a:r>
              <a:rPr lang="en-US" dirty="0" err="1"/>
              <a:t>json</a:t>
            </a:r>
            <a:r>
              <a:rPr lang="en-US" dirty="0"/>
              <a:t> string in a single slot with proper content type can be deserialized in a complex .NET configuration object</a:t>
            </a:r>
          </a:p>
          <a:p>
            <a:pPr marL="342900" lvl="1" indent="-342900">
              <a:buFont typeface="Arial" panose="020B0604020202020204" pitchFamily="34" charset="0"/>
              <a:buChar char="•"/>
            </a:pPr>
            <a:r>
              <a:rPr lang="en-US" sz="2400" dirty="0"/>
              <a:t>By default, allows access through public IP addresses. You can also restrict access to specific IP ranges, service endpoints, virtual networks, or private endpoints.</a:t>
            </a:r>
          </a:p>
          <a:p>
            <a:pPr marL="342900" lvl="1" indent="-342900">
              <a:buFont typeface="Arial" panose="020B0604020202020204" pitchFamily="34" charset="0"/>
              <a:buChar char="•"/>
            </a:pPr>
            <a:r>
              <a:rPr lang="en-US" sz="2400" dirty="0"/>
              <a:t>Supports soft-delete</a:t>
            </a:r>
          </a:p>
          <a:p>
            <a:pPr marL="571500" lvl="2" indent="-342900">
              <a:buFont typeface="Arial" panose="020B0604020202020204" pitchFamily="34" charset="0"/>
              <a:buChar char="•"/>
            </a:pP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956804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C975-B0E5-4B60-8B09-70BB84B0A5D6}"/>
              </a:ext>
            </a:extLst>
          </p:cNvPr>
          <p:cNvSpPr>
            <a:spLocks noGrp="1"/>
          </p:cNvSpPr>
          <p:nvPr>
            <p:ph type="title"/>
          </p:nvPr>
        </p:nvSpPr>
        <p:spPr/>
        <p:txBody>
          <a:bodyPr/>
          <a:lstStyle/>
          <a:p>
            <a:r>
              <a:rPr lang="it-IT" dirty="0"/>
              <a:t>App </a:t>
            </a:r>
            <a:r>
              <a:rPr lang="it-IT" dirty="0" err="1"/>
              <a:t>configuration</a:t>
            </a:r>
            <a:r>
              <a:rPr lang="it-IT" dirty="0"/>
              <a:t> </a:t>
            </a:r>
            <a:r>
              <a:rPr lang="en-US" dirty="0"/>
              <a:t>authentication</a:t>
            </a:r>
          </a:p>
        </p:txBody>
      </p:sp>
      <p:sp>
        <p:nvSpPr>
          <p:cNvPr id="3" name="Text Placeholder 2">
            <a:extLst>
              <a:ext uri="{FF2B5EF4-FFF2-40B4-BE49-F238E27FC236}">
                <a16:creationId xmlns:a16="http://schemas.microsoft.com/office/drawing/2014/main" id="{9D8B51BD-B6FF-4F14-9108-FDE751210627}"/>
              </a:ext>
            </a:extLst>
          </p:cNvPr>
          <p:cNvSpPr>
            <a:spLocks noGrp="1"/>
          </p:cNvSpPr>
          <p:nvPr>
            <p:ph type="body" sz="quarter" idx="10"/>
          </p:nvPr>
        </p:nvSpPr>
        <p:spPr>
          <a:xfrm>
            <a:off x="274638" y="2072265"/>
            <a:ext cx="11734798" cy="3360920"/>
          </a:xfrm>
        </p:spPr>
        <p:txBody>
          <a:bodyPr/>
          <a:lstStyle/>
          <a:p>
            <a:pPr marL="342900" indent="-342900">
              <a:buFont typeface="Arial" panose="020B0604020202020204" pitchFamily="34" charset="0"/>
              <a:buChar char="•"/>
            </a:pPr>
            <a:r>
              <a:rPr lang="it-IT" sz="2400" dirty="0"/>
              <a:t>Access keys</a:t>
            </a:r>
          </a:p>
          <a:p>
            <a:pPr marL="342900" indent="-342900">
              <a:buFont typeface="Arial" panose="020B0604020202020204" pitchFamily="34" charset="0"/>
              <a:buChar char="•"/>
            </a:pPr>
            <a:r>
              <a:rPr lang="it-IT" sz="2400" dirty="0"/>
              <a:t>Azure AD </a:t>
            </a:r>
            <a:r>
              <a:rPr lang="it-IT" sz="2400" dirty="0" err="1"/>
              <a:t>credentials</a:t>
            </a:r>
            <a:endParaRPr lang="it-IT" sz="2400" dirty="0"/>
          </a:p>
          <a:p>
            <a:pPr marL="571500" lvl="2" indent="-342900">
              <a:buFont typeface="Arial" panose="020B0604020202020204" pitchFamily="34" charset="0"/>
              <a:buChar char="•"/>
            </a:pPr>
            <a:r>
              <a:rPr lang="en-US" sz="2400" dirty="0"/>
              <a:t>Users, Groups</a:t>
            </a:r>
          </a:p>
          <a:p>
            <a:pPr marL="571500" lvl="2" indent="-342900">
              <a:buFont typeface="Arial" panose="020B0604020202020204" pitchFamily="34" charset="0"/>
              <a:buChar char="•"/>
            </a:pPr>
            <a:r>
              <a:rPr lang="en-US" sz="2400" dirty="0"/>
              <a:t>Service principals</a:t>
            </a:r>
          </a:p>
          <a:p>
            <a:pPr marL="800100" lvl="3" indent="-342900">
              <a:buFont typeface="Arial" panose="020B0604020202020204" pitchFamily="34" charset="0"/>
              <a:buChar char="•"/>
            </a:pPr>
            <a:r>
              <a:rPr lang="en-US" sz="2200" dirty="0"/>
              <a:t>Using Secrets or certificates as credentials</a:t>
            </a:r>
          </a:p>
          <a:p>
            <a:pPr marL="571500" lvl="2" indent="-342900">
              <a:buFont typeface="Arial" panose="020B0604020202020204" pitchFamily="34" charset="0"/>
              <a:buChar char="•"/>
            </a:pPr>
            <a:r>
              <a:rPr lang="en-US" sz="2400" dirty="0"/>
              <a:t>Managed identities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564779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5AFF5-A1EE-48C9-AE82-248E4E1E767B}"/>
              </a:ext>
            </a:extLst>
          </p:cNvPr>
          <p:cNvSpPr>
            <a:spLocks noGrp="1"/>
          </p:cNvSpPr>
          <p:nvPr>
            <p:ph type="title"/>
          </p:nvPr>
        </p:nvSpPr>
        <p:spPr/>
        <p:txBody>
          <a:bodyPr/>
          <a:lstStyle/>
          <a:p>
            <a:r>
              <a:rPr lang="it-IT" dirty="0"/>
              <a:t>App </a:t>
            </a:r>
            <a:r>
              <a:rPr lang="it-IT" dirty="0" err="1"/>
              <a:t>configuration</a:t>
            </a:r>
            <a:r>
              <a:rPr lang="it-IT" dirty="0"/>
              <a:t> </a:t>
            </a:r>
            <a:r>
              <a:rPr lang="en-US" dirty="0"/>
              <a:t>authorization</a:t>
            </a:r>
          </a:p>
        </p:txBody>
      </p:sp>
      <p:sp>
        <p:nvSpPr>
          <p:cNvPr id="3" name="Text Placeholder 2">
            <a:extLst>
              <a:ext uri="{FF2B5EF4-FFF2-40B4-BE49-F238E27FC236}">
                <a16:creationId xmlns:a16="http://schemas.microsoft.com/office/drawing/2014/main" id="{5A750834-EEEA-45D5-81E1-E65DEB1F4530}"/>
              </a:ext>
            </a:extLst>
          </p:cNvPr>
          <p:cNvSpPr>
            <a:spLocks noGrp="1"/>
          </p:cNvSpPr>
          <p:nvPr>
            <p:ph type="body" sz="quarter" idx="10"/>
          </p:nvPr>
        </p:nvSpPr>
        <p:spPr>
          <a:xfrm>
            <a:off x="274638" y="2072265"/>
            <a:ext cx="11734798" cy="2683812"/>
          </a:xfrm>
        </p:spPr>
        <p:txBody>
          <a:bodyPr/>
          <a:lstStyle/>
          <a:p>
            <a:pPr marL="342900" indent="-342900">
              <a:buFont typeface="Arial" panose="020B0604020202020204" pitchFamily="34" charset="0"/>
              <a:buChar char="•"/>
            </a:pPr>
            <a:r>
              <a:rPr lang="it-IT" sz="2400" dirty="0"/>
              <a:t>Access keys</a:t>
            </a:r>
          </a:p>
          <a:p>
            <a:pPr marL="571500" lvl="2" indent="-342900">
              <a:buFont typeface="Arial" panose="020B0604020202020204" pitchFamily="34" charset="0"/>
              <a:buChar char="•"/>
            </a:pPr>
            <a:r>
              <a:rPr lang="it-IT" dirty="0"/>
              <a:t>Read and </a:t>
            </a:r>
            <a:r>
              <a:rPr lang="it-IT" dirty="0" err="1"/>
              <a:t>write</a:t>
            </a:r>
            <a:endParaRPr lang="it-IT" dirty="0"/>
          </a:p>
          <a:p>
            <a:pPr marL="571500" lvl="2" indent="-342900">
              <a:buFont typeface="Arial" panose="020B0604020202020204" pitchFamily="34" charset="0"/>
              <a:buChar char="•"/>
            </a:pPr>
            <a:r>
              <a:rPr lang="it-IT" i="1" dirty="0"/>
              <a:t>Dont’t use them, disable them (unless you code runs on premise) </a:t>
            </a:r>
          </a:p>
          <a:p>
            <a:pPr marL="342900" indent="-342900">
              <a:buFont typeface="Arial" panose="020B0604020202020204" pitchFamily="34" charset="0"/>
              <a:buChar char="•"/>
            </a:pPr>
            <a:endParaRPr lang="it-IT" sz="2400" dirty="0"/>
          </a:p>
          <a:p>
            <a:pPr marL="342900" indent="-342900">
              <a:buFont typeface="Arial" panose="020B0604020202020204" pitchFamily="34" charset="0"/>
              <a:buChar char="•"/>
            </a:pPr>
            <a:r>
              <a:rPr lang="it-IT" sz="2400" dirty="0"/>
              <a:t>Azure AD: Standard Azure </a:t>
            </a:r>
            <a:r>
              <a:rPr lang="it-IT" sz="2400" dirty="0" err="1"/>
              <a:t>approach</a:t>
            </a:r>
            <a:r>
              <a:rPr lang="it-IT" sz="2400" dirty="0"/>
              <a:t> RBAC </a:t>
            </a:r>
            <a:r>
              <a:rPr lang="it-IT" sz="2400" dirty="0" err="1"/>
              <a:t>based</a:t>
            </a:r>
            <a:endParaRPr lang="it-IT" sz="2400" dirty="0"/>
          </a:p>
          <a:p>
            <a:pPr marL="571500" lvl="2" indent="-342900">
              <a:buFont typeface="Arial" panose="020B0604020202020204" pitchFamily="34" charset="0"/>
              <a:buChar char="•"/>
            </a:pPr>
            <a:r>
              <a:rPr lang="it-IT" dirty="0"/>
              <a:t>RBAC: </a:t>
            </a:r>
            <a:r>
              <a:rPr lang="en-US" dirty="0"/>
              <a:t>App Configuration Data Owner, App Configuration Data Reader</a:t>
            </a:r>
          </a:p>
          <a:p>
            <a:pPr marL="571500" lvl="2" indent="-342900">
              <a:buFont typeface="Arial" panose="020B0604020202020204" pitchFamily="34" charset="0"/>
              <a:buChar char="•"/>
            </a:pPr>
            <a:r>
              <a:rPr lang="en-US" dirty="0"/>
              <a:t>Assign to principal at the app configuration level</a:t>
            </a:r>
            <a:endParaRPr lang="en-US" sz="2400" dirty="0"/>
          </a:p>
        </p:txBody>
      </p:sp>
    </p:spTree>
    <p:extLst>
      <p:ext uri="{BB962C8B-B14F-4D97-AF65-F5344CB8AC3E}">
        <p14:creationId xmlns:p14="http://schemas.microsoft.com/office/powerpoint/2010/main" val="30397368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DB02-74F1-4622-B9BB-BB3ED5FB5EFA}"/>
              </a:ext>
            </a:extLst>
          </p:cNvPr>
          <p:cNvSpPr>
            <a:spLocks noGrp="1"/>
          </p:cNvSpPr>
          <p:nvPr>
            <p:ph type="title"/>
          </p:nvPr>
        </p:nvSpPr>
        <p:spPr/>
        <p:txBody>
          <a:bodyPr/>
          <a:lstStyle/>
          <a:p>
            <a:r>
              <a:rPr lang="en-US" sz="4400" dirty="0"/>
              <a:t>DEMO: Azure App Configuration </a:t>
            </a:r>
            <a:r>
              <a:rPr lang="en-US" sz="4000" dirty="0"/>
              <a:t>as</a:t>
            </a:r>
            <a:r>
              <a:rPr lang="en-US" dirty="0"/>
              <a:t> .NET configuration provider</a:t>
            </a:r>
          </a:p>
        </p:txBody>
      </p:sp>
      <p:sp>
        <p:nvSpPr>
          <p:cNvPr id="3" name="Text Placeholder 2">
            <a:extLst>
              <a:ext uri="{FF2B5EF4-FFF2-40B4-BE49-F238E27FC236}">
                <a16:creationId xmlns:a16="http://schemas.microsoft.com/office/drawing/2014/main" id="{0D4D5B8F-0671-4B24-BD1B-C31F252EC0AC}"/>
              </a:ext>
            </a:extLst>
          </p:cNvPr>
          <p:cNvSpPr>
            <a:spLocks noGrp="1"/>
          </p:cNvSpPr>
          <p:nvPr>
            <p:ph type="body" sz="quarter" idx="10"/>
          </p:nvPr>
        </p:nvSpPr>
        <p:spPr>
          <a:xfrm>
            <a:off x="274638" y="2072265"/>
            <a:ext cx="11734798" cy="2609945"/>
          </a:xfrm>
        </p:spPr>
        <p:txBody>
          <a:bodyPr/>
          <a:lstStyle/>
          <a:p>
            <a:pPr marL="342900" indent="-342900">
              <a:buFont typeface="Arial" panose="020B0604020202020204" pitchFamily="34" charset="0"/>
              <a:buChar char="•"/>
            </a:pPr>
            <a:r>
              <a:rPr lang="it-IT" sz="2400" dirty="0"/>
              <a:t>Context: azure web app registering app config and akv instances as configuration providers</a:t>
            </a:r>
          </a:p>
          <a:p>
            <a:pPr marL="342900" indent="-342900">
              <a:buFont typeface="Arial" panose="020B0604020202020204" pitchFamily="34" charset="0"/>
              <a:buChar char="•"/>
            </a:pPr>
            <a:r>
              <a:rPr lang="en-US" sz="2400" dirty="0"/>
              <a:t>Configuration explorer</a:t>
            </a:r>
            <a:endParaRPr lang="it-IT" sz="2400" dirty="0"/>
          </a:p>
          <a:p>
            <a:pPr marL="342900" lvl="1" indent="-342900">
              <a:buFont typeface="Arial" panose="020B0604020202020204" pitchFamily="34" charset="0"/>
              <a:buChar char="•"/>
            </a:pPr>
            <a:r>
              <a:rPr lang="en-US" dirty="0"/>
              <a:t>app-config-basic</a:t>
            </a:r>
            <a:endParaRPr lang="it-IT" dirty="0"/>
          </a:p>
          <a:p>
            <a:pPr marL="571500" lvl="2" indent="-342900">
              <a:buFont typeface="Arial" panose="020B0604020202020204" pitchFamily="34" charset="0"/>
              <a:buChar char="•"/>
            </a:pPr>
            <a:r>
              <a:rPr lang="en-US" dirty="0"/>
              <a:t>basic keys, “complex” keys</a:t>
            </a:r>
          </a:p>
          <a:p>
            <a:pPr marL="342900" lvl="1" indent="-342900">
              <a:buFont typeface="Arial" panose="020B0604020202020204" pitchFamily="34" charset="0"/>
              <a:buChar char="•"/>
            </a:pPr>
            <a:r>
              <a:rPr lang="en-US" dirty="0"/>
              <a:t>app-config-refresh</a:t>
            </a:r>
          </a:p>
          <a:p>
            <a:pPr marL="571500" lvl="2" indent="-342900">
              <a:buFont typeface="Arial" panose="020B0604020202020204" pitchFamily="34" charset="0"/>
              <a:buChar char="•"/>
            </a:pPr>
            <a:r>
              <a:rPr lang="en-US" dirty="0"/>
              <a:t>Key refresh</a:t>
            </a:r>
          </a:p>
        </p:txBody>
      </p:sp>
    </p:spTree>
    <p:extLst>
      <p:ext uri="{BB962C8B-B14F-4D97-AF65-F5344CB8AC3E}">
        <p14:creationId xmlns:p14="http://schemas.microsoft.com/office/powerpoint/2010/main" val="28884006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000C8-8522-4766-B935-568E218B9904}"/>
              </a:ext>
            </a:extLst>
          </p:cNvPr>
          <p:cNvSpPr>
            <a:spLocks noGrp="1"/>
          </p:cNvSpPr>
          <p:nvPr>
            <p:ph type="title"/>
          </p:nvPr>
        </p:nvSpPr>
        <p:spPr/>
        <p:txBody>
          <a:bodyPr/>
          <a:lstStyle/>
          <a:p>
            <a:r>
              <a:rPr lang="en-US" dirty="0"/>
              <a:t>App Configuration High-Availability</a:t>
            </a:r>
          </a:p>
        </p:txBody>
      </p:sp>
      <p:sp>
        <p:nvSpPr>
          <p:cNvPr id="3" name="Text Placeholder 2">
            <a:extLst>
              <a:ext uri="{FF2B5EF4-FFF2-40B4-BE49-F238E27FC236}">
                <a16:creationId xmlns:a16="http://schemas.microsoft.com/office/drawing/2014/main" id="{6F9E7439-05AB-4C9D-B675-F7CDEEE8F927}"/>
              </a:ext>
            </a:extLst>
          </p:cNvPr>
          <p:cNvSpPr>
            <a:spLocks noGrp="1"/>
          </p:cNvSpPr>
          <p:nvPr>
            <p:ph type="body" sz="quarter" idx="10"/>
          </p:nvPr>
        </p:nvSpPr>
        <p:spPr>
          <a:xfrm>
            <a:off x="274638" y="2072265"/>
            <a:ext cx="11734798" cy="1877437"/>
          </a:xfrm>
        </p:spPr>
        <p:txBody>
          <a:bodyPr/>
          <a:lstStyle/>
          <a:p>
            <a:pPr marL="342900" indent="-342900">
              <a:buFont typeface="Arial" panose="020B0604020202020204" pitchFamily="34" charset="0"/>
              <a:buChar char="•"/>
            </a:pPr>
            <a:r>
              <a:rPr lang="en-US" sz="2400" dirty="0"/>
              <a:t>Azure App Configuration is a regional service</a:t>
            </a:r>
          </a:p>
          <a:p>
            <a:pPr marL="571500" lvl="2" indent="-342900">
              <a:buFont typeface="Arial" panose="020B0604020202020204" pitchFamily="34" charset="0"/>
              <a:buChar char="•"/>
            </a:pPr>
            <a:r>
              <a:rPr lang="en-US" dirty="0"/>
              <a:t>Supports availability zones to protect from single data center failure</a:t>
            </a:r>
          </a:p>
          <a:p>
            <a:pPr marL="571500" lvl="2" indent="-342900">
              <a:buFont typeface="Arial" panose="020B0604020202020204" pitchFamily="34" charset="0"/>
              <a:buChar char="•"/>
            </a:pPr>
            <a:r>
              <a:rPr lang="en-US" dirty="0"/>
              <a:t>Each configuration store is created in a particular Azure region. A region-wide outage affects all stores in that region. App Configuration doesn't offer automatic failover to another region.</a:t>
            </a:r>
          </a:p>
          <a:p>
            <a:pPr marL="342900" indent="-342900">
              <a:buFont typeface="Arial" panose="020B0604020202020204" pitchFamily="34" charset="0"/>
              <a:buChar char="•"/>
            </a:pPr>
            <a:endParaRPr lang="en-US" sz="2400" dirty="0"/>
          </a:p>
        </p:txBody>
      </p:sp>
      <p:sp>
        <p:nvSpPr>
          <p:cNvPr id="4" name="Rectangle 3">
            <a:extLst>
              <a:ext uri="{FF2B5EF4-FFF2-40B4-BE49-F238E27FC236}">
                <a16:creationId xmlns:a16="http://schemas.microsoft.com/office/drawing/2014/main" id="{4F16A24E-E60F-46BA-8A57-FF20E5F6B967}"/>
              </a:ext>
            </a:extLst>
          </p:cNvPr>
          <p:cNvSpPr/>
          <p:nvPr/>
        </p:nvSpPr>
        <p:spPr>
          <a:xfrm>
            <a:off x="415926" y="3579235"/>
            <a:ext cx="9619248" cy="27552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0" i="0" dirty="0">
                <a:solidFill>
                  <a:schemeClr val="bg1"/>
                </a:solidFill>
                <a:effectLst/>
                <a:latin typeface="SFMono-Regular"/>
              </a:rPr>
              <a:t>public static </a:t>
            </a:r>
            <a:r>
              <a:rPr lang="en-US" b="0" i="0" dirty="0" err="1">
                <a:solidFill>
                  <a:schemeClr val="bg1"/>
                </a:solidFill>
                <a:effectLst/>
                <a:latin typeface="SFMono-Regular"/>
              </a:rPr>
              <a:t>IHostBuilder</a:t>
            </a:r>
            <a:r>
              <a:rPr lang="en-US" b="0" i="0" dirty="0">
                <a:solidFill>
                  <a:schemeClr val="bg1"/>
                </a:solidFill>
                <a:effectLst/>
                <a:latin typeface="SFMono-Regular"/>
              </a:rPr>
              <a:t> </a:t>
            </a:r>
            <a:r>
              <a:rPr lang="en-US" b="0" i="0" dirty="0" err="1">
                <a:solidFill>
                  <a:schemeClr val="bg1"/>
                </a:solidFill>
                <a:effectLst/>
                <a:latin typeface="SFMono-Regular"/>
              </a:rPr>
              <a:t>CreateHostBuilder</a:t>
            </a:r>
            <a:r>
              <a:rPr lang="en-US" b="0" i="0" dirty="0">
                <a:solidFill>
                  <a:schemeClr val="bg1"/>
                </a:solidFill>
                <a:effectLst/>
                <a:latin typeface="SFMono-Regular"/>
              </a:rPr>
              <a:t>(string[] </a:t>
            </a:r>
            <a:r>
              <a:rPr lang="en-US" b="0" i="0" dirty="0" err="1">
                <a:solidFill>
                  <a:schemeClr val="bg1"/>
                </a:solidFill>
                <a:effectLst/>
                <a:latin typeface="SFMono-Regular"/>
              </a:rPr>
              <a:t>args</a:t>
            </a:r>
            <a:r>
              <a:rPr lang="en-US" b="0" i="0" dirty="0">
                <a:solidFill>
                  <a:schemeClr val="bg1"/>
                </a:solidFill>
                <a:effectLst/>
                <a:latin typeface="SFMono-Regular"/>
              </a:rPr>
              <a:t>) =&gt; </a:t>
            </a:r>
            <a:r>
              <a:rPr lang="en-US" b="0" i="0" dirty="0" err="1">
                <a:solidFill>
                  <a:schemeClr val="bg1"/>
                </a:solidFill>
                <a:effectLst/>
                <a:latin typeface="SFMono-Regular"/>
              </a:rPr>
              <a:t>Host.CreateDefaultBuilder</a:t>
            </a:r>
            <a:r>
              <a:rPr lang="en-US" b="0" i="0" dirty="0">
                <a:solidFill>
                  <a:schemeClr val="bg1"/>
                </a:solidFill>
                <a:effectLst/>
                <a:latin typeface="SFMono-Regular"/>
              </a:rPr>
              <a:t>(</a:t>
            </a:r>
            <a:r>
              <a:rPr lang="en-US" b="0" i="0" dirty="0" err="1">
                <a:solidFill>
                  <a:schemeClr val="bg1"/>
                </a:solidFill>
                <a:effectLst/>
                <a:latin typeface="SFMono-Regular"/>
              </a:rPr>
              <a:t>args</a:t>
            </a:r>
            <a:r>
              <a:rPr lang="en-US" b="0" i="0" dirty="0">
                <a:solidFill>
                  <a:schemeClr val="bg1"/>
                </a:solidFill>
                <a:effectLst/>
                <a:latin typeface="SFMono-Regular"/>
              </a:rPr>
              <a:t>) .</a:t>
            </a:r>
            <a:r>
              <a:rPr lang="en-US" b="0" i="0" dirty="0" err="1">
                <a:solidFill>
                  <a:schemeClr val="bg1"/>
                </a:solidFill>
                <a:effectLst/>
                <a:latin typeface="SFMono-Regular"/>
              </a:rPr>
              <a:t>ConfigureWebHostDefaults</a:t>
            </a:r>
            <a:r>
              <a:rPr lang="en-US" b="0" i="0" dirty="0">
                <a:solidFill>
                  <a:schemeClr val="bg1"/>
                </a:solidFill>
                <a:effectLst/>
                <a:latin typeface="SFMono-Regular"/>
              </a:rPr>
              <a:t>(</a:t>
            </a:r>
            <a:r>
              <a:rPr lang="en-US" b="0" i="0" dirty="0" err="1">
                <a:solidFill>
                  <a:schemeClr val="bg1"/>
                </a:solidFill>
                <a:effectLst/>
                <a:latin typeface="SFMono-Regular"/>
              </a:rPr>
              <a:t>webBuilder</a:t>
            </a:r>
            <a:r>
              <a:rPr lang="en-US" b="0" i="0" dirty="0">
                <a:solidFill>
                  <a:schemeClr val="bg1"/>
                </a:solidFill>
                <a:effectLst/>
                <a:latin typeface="SFMono-Regular"/>
              </a:rPr>
              <a:t> =&gt; </a:t>
            </a:r>
            <a:br>
              <a:rPr lang="en-US" b="0" i="0" dirty="0">
                <a:solidFill>
                  <a:schemeClr val="bg1"/>
                </a:solidFill>
                <a:effectLst/>
                <a:latin typeface="SFMono-Regular"/>
              </a:rPr>
            </a:br>
            <a:r>
              <a:rPr lang="en-US" b="0" i="0" dirty="0">
                <a:solidFill>
                  <a:schemeClr val="bg1"/>
                </a:solidFill>
                <a:effectLst/>
                <a:latin typeface="SFMono-Regular"/>
              </a:rPr>
              <a:t>     </a:t>
            </a:r>
            <a:r>
              <a:rPr lang="en-US" b="0" i="0" dirty="0" err="1">
                <a:solidFill>
                  <a:schemeClr val="bg1"/>
                </a:solidFill>
                <a:effectLst/>
                <a:latin typeface="SFMono-Regular"/>
              </a:rPr>
              <a:t>webBuilder.ConfigureAppConfiguration</a:t>
            </a:r>
            <a:r>
              <a:rPr lang="en-US" b="0" i="0" dirty="0">
                <a:solidFill>
                  <a:schemeClr val="bg1"/>
                </a:solidFill>
                <a:effectLst/>
                <a:latin typeface="SFMono-Regular"/>
              </a:rPr>
              <a:t>((</a:t>
            </a:r>
            <a:r>
              <a:rPr lang="en-US" b="0" i="0" dirty="0" err="1">
                <a:solidFill>
                  <a:schemeClr val="bg1"/>
                </a:solidFill>
                <a:effectLst/>
                <a:latin typeface="SFMono-Regular"/>
              </a:rPr>
              <a:t>hostingContext</a:t>
            </a:r>
            <a:r>
              <a:rPr lang="en-US" b="0" i="0" dirty="0">
                <a:solidFill>
                  <a:schemeClr val="bg1"/>
                </a:solidFill>
                <a:effectLst/>
                <a:latin typeface="SFMono-Regular"/>
              </a:rPr>
              <a:t>, config) =&gt; { </a:t>
            </a:r>
            <a:br>
              <a:rPr lang="en-US" b="0" i="0" dirty="0">
                <a:solidFill>
                  <a:schemeClr val="bg1"/>
                </a:solidFill>
                <a:effectLst/>
                <a:latin typeface="SFMono-Regular"/>
              </a:rPr>
            </a:br>
            <a:r>
              <a:rPr lang="en-US" b="0" i="0" dirty="0">
                <a:solidFill>
                  <a:schemeClr val="bg1"/>
                </a:solidFill>
                <a:effectLst/>
                <a:latin typeface="SFMono-Regular"/>
              </a:rPr>
              <a:t>                 var settings = </a:t>
            </a:r>
            <a:r>
              <a:rPr lang="en-US" b="0" i="0" dirty="0" err="1">
                <a:solidFill>
                  <a:schemeClr val="bg1"/>
                </a:solidFill>
                <a:effectLst/>
                <a:latin typeface="SFMono-Regular"/>
              </a:rPr>
              <a:t>config.Build</a:t>
            </a:r>
            <a:r>
              <a:rPr lang="en-US" b="0" i="0" dirty="0">
                <a:solidFill>
                  <a:schemeClr val="bg1"/>
                </a:solidFill>
                <a:effectLst/>
                <a:latin typeface="SFMono-Regular"/>
              </a:rPr>
              <a:t>(); </a:t>
            </a:r>
          </a:p>
          <a:p>
            <a:r>
              <a:rPr lang="en-US" b="0" i="0" dirty="0">
                <a:solidFill>
                  <a:schemeClr val="bg1"/>
                </a:solidFill>
                <a:effectLst/>
                <a:latin typeface="SFMono-Regular"/>
              </a:rPr>
              <a:t>        	config</a:t>
            </a:r>
            <a:br>
              <a:rPr lang="en-US" b="0" i="0" dirty="0">
                <a:solidFill>
                  <a:schemeClr val="bg1"/>
                </a:solidFill>
                <a:effectLst/>
                <a:latin typeface="SFMono-Regular"/>
              </a:rPr>
            </a:br>
            <a:r>
              <a:rPr lang="en-US" b="0" i="0" dirty="0">
                <a:solidFill>
                  <a:schemeClr val="bg1"/>
                </a:solidFill>
                <a:effectLst/>
                <a:latin typeface="SFMono-Regular"/>
              </a:rPr>
              <a:t>	.</a:t>
            </a:r>
            <a:r>
              <a:rPr lang="en-US" b="0" i="0" dirty="0" err="1">
                <a:solidFill>
                  <a:schemeClr val="bg1"/>
                </a:solidFill>
                <a:effectLst/>
                <a:latin typeface="SFMono-Regular"/>
              </a:rPr>
              <a:t>AddAzureAppConfiguration</a:t>
            </a:r>
            <a:r>
              <a:rPr lang="en-US" b="0" i="0" dirty="0">
                <a:solidFill>
                  <a:schemeClr val="bg1"/>
                </a:solidFill>
                <a:effectLst/>
                <a:latin typeface="SFMono-Regular"/>
              </a:rPr>
              <a:t>(settings["</a:t>
            </a:r>
            <a:r>
              <a:rPr lang="en-US" b="0" i="0" dirty="0" err="1">
                <a:solidFill>
                  <a:schemeClr val="bg1"/>
                </a:solidFill>
                <a:effectLst/>
                <a:latin typeface="SFMono-Regular"/>
              </a:rPr>
              <a:t>ConnectionString_SecondaryStore</a:t>
            </a:r>
            <a:r>
              <a:rPr lang="en-US" b="0" i="0" dirty="0">
                <a:solidFill>
                  <a:schemeClr val="bg1"/>
                </a:solidFill>
                <a:effectLst/>
                <a:latin typeface="SFMono-Regular"/>
              </a:rPr>
              <a:t>"], optional: true)</a:t>
            </a:r>
            <a:br>
              <a:rPr lang="en-US" b="0" i="0" dirty="0">
                <a:solidFill>
                  <a:schemeClr val="bg1"/>
                </a:solidFill>
                <a:effectLst/>
                <a:latin typeface="SFMono-Regular"/>
              </a:rPr>
            </a:br>
            <a:r>
              <a:rPr lang="en-US" b="0" i="0" dirty="0">
                <a:solidFill>
                  <a:schemeClr val="bg1"/>
                </a:solidFill>
                <a:effectLst/>
                <a:latin typeface="SFMono-Regular"/>
              </a:rPr>
              <a:t>	.</a:t>
            </a:r>
            <a:r>
              <a:rPr lang="en-US" b="0" i="0" dirty="0" err="1">
                <a:solidFill>
                  <a:schemeClr val="bg1"/>
                </a:solidFill>
                <a:effectLst/>
                <a:latin typeface="SFMono-Regular"/>
              </a:rPr>
              <a:t>AddAzureAppConfiguration</a:t>
            </a:r>
            <a:r>
              <a:rPr lang="en-US" b="0" i="0" dirty="0">
                <a:solidFill>
                  <a:schemeClr val="bg1"/>
                </a:solidFill>
                <a:effectLst/>
                <a:latin typeface="SFMono-Regular"/>
              </a:rPr>
              <a:t>(settings["</a:t>
            </a:r>
            <a:r>
              <a:rPr lang="en-US" b="0" i="0" dirty="0" err="1">
                <a:solidFill>
                  <a:schemeClr val="bg1"/>
                </a:solidFill>
                <a:effectLst/>
                <a:latin typeface="SFMono-Regular"/>
              </a:rPr>
              <a:t>ConnectionString_PrimaryStore</a:t>
            </a:r>
            <a:r>
              <a:rPr lang="en-US" b="0" i="0" dirty="0">
                <a:solidFill>
                  <a:schemeClr val="bg1"/>
                </a:solidFill>
                <a:effectLst/>
                <a:latin typeface="SFMono-Regular"/>
              </a:rPr>
              <a:t>"], optional: true); }) .</a:t>
            </a:r>
            <a:r>
              <a:rPr lang="en-US" b="0" i="0" dirty="0" err="1">
                <a:solidFill>
                  <a:schemeClr val="bg1"/>
                </a:solidFill>
                <a:effectLst/>
                <a:latin typeface="SFMono-Regular"/>
              </a:rPr>
              <a:t>UseStartup</a:t>
            </a:r>
            <a:r>
              <a:rPr lang="en-US" b="0" i="0" dirty="0">
                <a:solidFill>
                  <a:schemeClr val="bg1"/>
                </a:solidFill>
                <a:effectLst/>
                <a:latin typeface="SFMono-Regular"/>
              </a:rPr>
              <a:t>&lt;Startup&gt;());</a:t>
            </a:r>
            <a:endParaRPr lang="en-US" dirty="0">
              <a:solidFill>
                <a:schemeClr val="bg1"/>
              </a:solidFill>
            </a:endParaRPr>
          </a:p>
        </p:txBody>
      </p:sp>
    </p:spTree>
    <p:extLst>
      <p:ext uri="{BB962C8B-B14F-4D97-AF65-F5344CB8AC3E}">
        <p14:creationId xmlns:p14="http://schemas.microsoft.com/office/powerpoint/2010/main" val="33533265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Azure Key Vault</a:t>
            </a:r>
          </a:p>
        </p:txBody>
      </p:sp>
    </p:spTree>
    <p:extLst>
      <p:ext uri="{BB962C8B-B14F-4D97-AF65-F5344CB8AC3E}">
        <p14:creationId xmlns:p14="http://schemas.microsoft.com/office/powerpoint/2010/main" val="42292921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DB93E-7160-4840-A926-4A0449019559}"/>
              </a:ext>
            </a:extLst>
          </p:cNvPr>
          <p:cNvSpPr>
            <a:spLocks noGrp="1"/>
          </p:cNvSpPr>
          <p:nvPr>
            <p:ph type="title"/>
          </p:nvPr>
        </p:nvSpPr>
        <p:spPr/>
        <p:txBody>
          <a:bodyPr/>
          <a:lstStyle/>
          <a:p>
            <a:r>
              <a:rPr lang="en-US" dirty="0"/>
              <a:t>Azure Key Vault: Basics</a:t>
            </a:r>
          </a:p>
        </p:txBody>
      </p:sp>
      <p:sp>
        <p:nvSpPr>
          <p:cNvPr id="3" name="Text Placeholder 2">
            <a:extLst>
              <a:ext uri="{FF2B5EF4-FFF2-40B4-BE49-F238E27FC236}">
                <a16:creationId xmlns:a16="http://schemas.microsoft.com/office/drawing/2014/main" id="{64CA0CEB-0713-44E7-8482-EDF98D2D817D}"/>
              </a:ext>
            </a:extLst>
          </p:cNvPr>
          <p:cNvSpPr>
            <a:spLocks noGrp="1"/>
          </p:cNvSpPr>
          <p:nvPr>
            <p:ph type="body" sz="quarter" idx="10"/>
          </p:nvPr>
        </p:nvSpPr>
        <p:spPr>
          <a:xfrm>
            <a:off x="274638" y="2072265"/>
            <a:ext cx="11734798" cy="3360920"/>
          </a:xfrm>
        </p:spPr>
        <p:txBody>
          <a:bodyPr/>
          <a:lstStyle/>
          <a:p>
            <a:pPr marL="342900" indent="-342900">
              <a:buFont typeface="Arial" panose="020B0604020202020204" pitchFamily="34" charset="0"/>
              <a:buChar char="•"/>
            </a:pPr>
            <a:r>
              <a:rPr lang="en-US" sz="2400" dirty="0"/>
              <a:t>Secrets Management</a:t>
            </a:r>
          </a:p>
          <a:p>
            <a:pPr marL="342900" indent="-342900">
              <a:buFont typeface="Arial" panose="020B0604020202020204" pitchFamily="34" charset="0"/>
              <a:buChar char="•"/>
            </a:pPr>
            <a:r>
              <a:rPr lang="en-US" sz="2400" dirty="0"/>
              <a:t>Key Management</a:t>
            </a:r>
          </a:p>
          <a:p>
            <a:pPr marL="342900" indent="-342900">
              <a:buFont typeface="Arial" panose="020B0604020202020204" pitchFamily="34" charset="0"/>
              <a:buChar char="•"/>
            </a:pPr>
            <a:r>
              <a:rPr lang="en-US" sz="2400" dirty="0"/>
              <a:t>Certificate Management </a:t>
            </a:r>
          </a:p>
          <a:p>
            <a:pPr marL="342900" lvl="1"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As App configuration, it can be managed via portal, </a:t>
            </a:r>
            <a:r>
              <a:rPr lang="en-US" sz="2400" dirty="0" err="1"/>
              <a:t>az</a:t>
            </a:r>
            <a:r>
              <a:rPr lang="en-US" sz="2400" dirty="0"/>
              <a:t> cli, </a:t>
            </a:r>
            <a:r>
              <a:rPr lang="en-US" sz="2400" dirty="0" err="1"/>
              <a:t>sdk</a:t>
            </a:r>
            <a:r>
              <a:rPr lang="en-US" sz="2400" dirty="0"/>
              <a:t>, REST, </a:t>
            </a:r>
            <a:r>
              <a:rPr lang="en-US" sz="2400" dirty="0" err="1"/>
              <a:t>powershell</a:t>
            </a:r>
            <a:r>
              <a:rPr lang="en-US" sz="2400" dirty="0"/>
              <a:t> </a:t>
            </a:r>
          </a:p>
          <a:p>
            <a:pPr marL="342900" indent="-342900">
              <a:buFont typeface="Arial" panose="020B0604020202020204" pitchFamily="34" charset="0"/>
              <a:buChar char="•"/>
            </a:pPr>
            <a:r>
              <a:rPr lang="en-US" sz="2400" dirty="0"/>
              <a:t>HA: Content is replicated within a region and to a secondary region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1205901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FF150-9317-4141-B2FE-6F277995F198}"/>
              </a:ext>
            </a:extLst>
          </p:cNvPr>
          <p:cNvSpPr>
            <a:spLocks noGrp="1"/>
          </p:cNvSpPr>
          <p:nvPr>
            <p:ph type="title"/>
          </p:nvPr>
        </p:nvSpPr>
        <p:spPr/>
        <p:txBody>
          <a:bodyPr/>
          <a:lstStyle/>
          <a:p>
            <a:r>
              <a:rPr lang="en-GB" dirty="0"/>
              <a:t>AKV in the Azure portal</a:t>
            </a:r>
            <a:endParaRPr lang="en-US" dirty="0"/>
          </a:p>
        </p:txBody>
      </p:sp>
      <p:sp>
        <p:nvSpPr>
          <p:cNvPr id="3" name="Text Placeholder 2">
            <a:extLst>
              <a:ext uri="{FF2B5EF4-FFF2-40B4-BE49-F238E27FC236}">
                <a16:creationId xmlns:a16="http://schemas.microsoft.com/office/drawing/2014/main" id="{88C54781-00F9-435E-90F0-7E47CE1E0A4A}"/>
              </a:ext>
            </a:extLst>
          </p:cNvPr>
          <p:cNvSpPr>
            <a:spLocks noGrp="1"/>
          </p:cNvSpPr>
          <p:nvPr>
            <p:ph type="body" sz="quarter" idx="10"/>
          </p:nvPr>
        </p:nvSpPr>
        <p:spPr>
          <a:xfrm>
            <a:off x="274638" y="2072265"/>
            <a:ext cx="11734798" cy="3447098"/>
          </a:xfrm>
        </p:spPr>
        <p:txBody>
          <a:bodyPr/>
          <a:lstStyle/>
          <a:p>
            <a:pPr marL="342900" indent="-342900">
              <a:buFont typeface="Arial" panose="020B0604020202020204" pitchFamily="34" charset="0"/>
              <a:buChar char="•"/>
            </a:pPr>
            <a:r>
              <a:rPr lang="en-US" sz="2400" dirty="0"/>
              <a:t>Azure Key Vault in Azure Portal</a:t>
            </a:r>
          </a:p>
          <a:p>
            <a:pPr marL="571500" lvl="2" indent="-342900">
              <a:buFont typeface="Arial" panose="020B0604020202020204" pitchFamily="34" charset="0"/>
              <a:buChar char="•"/>
            </a:pPr>
            <a:r>
              <a:rPr lang="en-US" sz="2400" dirty="0"/>
              <a:t>Keys, Certificates, Secrets</a:t>
            </a:r>
          </a:p>
          <a:p>
            <a:pPr marL="571500" lvl="2" indent="-342900">
              <a:buFont typeface="Arial" panose="020B0604020202020204" pitchFamily="34" charset="0"/>
              <a:buChar char="•"/>
            </a:pPr>
            <a:endParaRPr lang="en-US" sz="2400" dirty="0"/>
          </a:p>
          <a:p>
            <a:endParaRPr lang="en-US" dirty="0"/>
          </a:p>
          <a:p>
            <a:endParaRPr lang="en-US" dirty="0"/>
          </a:p>
          <a:p>
            <a:endParaRPr lang="en-US" dirty="0"/>
          </a:p>
        </p:txBody>
      </p:sp>
    </p:spTree>
    <p:extLst>
      <p:ext uri="{BB962C8B-B14F-4D97-AF65-F5344CB8AC3E}">
        <p14:creationId xmlns:p14="http://schemas.microsoft.com/office/powerpoint/2010/main" val="6494977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B7FE-C694-4878-99D6-C287A3469E7E}"/>
              </a:ext>
            </a:extLst>
          </p:cNvPr>
          <p:cNvSpPr>
            <a:spLocks noGrp="1"/>
          </p:cNvSpPr>
          <p:nvPr>
            <p:ph type="title"/>
          </p:nvPr>
        </p:nvSpPr>
        <p:spPr/>
        <p:txBody>
          <a:bodyPr/>
          <a:lstStyle/>
          <a:p>
            <a:r>
              <a:rPr lang="en-US" dirty="0"/>
              <a:t>Secrets Management</a:t>
            </a:r>
          </a:p>
        </p:txBody>
      </p:sp>
      <p:sp>
        <p:nvSpPr>
          <p:cNvPr id="3" name="Text Placeholder 2">
            <a:extLst>
              <a:ext uri="{FF2B5EF4-FFF2-40B4-BE49-F238E27FC236}">
                <a16:creationId xmlns:a16="http://schemas.microsoft.com/office/drawing/2014/main" id="{C3AF1FAA-7978-4C7C-95D3-8889EF4E615C}"/>
              </a:ext>
            </a:extLst>
          </p:cNvPr>
          <p:cNvSpPr>
            <a:spLocks noGrp="1"/>
          </p:cNvSpPr>
          <p:nvPr>
            <p:ph type="body" sz="quarter" idx="10"/>
          </p:nvPr>
        </p:nvSpPr>
        <p:spPr>
          <a:xfrm>
            <a:off x="274638" y="2072265"/>
            <a:ext cx="11734798" cy="3471720"/>
          </a:xfrm>
        </p:spPr>
        <p:txBody>
          <a:bodyPr/>
          <a:lstStyle/>
          <a:p>
            <a:pPr marL="342900" indent="-342900">
              <a:buFont typeface="Arial" panose="020B0604020202020204" pitchFamily="34" charset="0"/>
              <a:buChar char="•"/>
            </a:pPr>
            <a:r>
              <a:rPr lang="en-US" sz="2400" dirty="0"/>
              <a:t>Key Vault stores and manages secrets as sequences of octets (8-bit bytes), with a maximum size of 25k bytes each</a:t>
            </a:r>
          </a:p>
          <a:p>
            <a:pPr marL="342900" indent="-342900">
              <a:buFont typeface="Arial" panose="020B0604020202020204" pitchFamily="34" charset="0"/>
              <a:buChar char="•"/>
            </a:pPr>
            <a:r>
              <a:rPr lang="en-US" sz="2400" dirty="0"/>
              <a:t>All secrets in your Key Vault are stored encrypted</a:t>
            </a:r>
          </a:p>
          <a:p>
            <a:pPr marL="571500" lvl="2" indent="-342900">
              <a:buFont typeface="Arial" panose="020B0604020202020204" pitchFamily="34" charset="0"/>
              <a:buChar char="•"/>
            </a:pPr>
            <a:r>
              <a:rPr lang="en-US" sz="2400" dirty="0"/>
              <a:t>The Azure Key Vault service encrypts your secrets when you add them, and decrypts them automatically when you read them.</a:t>
            </a:r>
          </a:p>
          <a:p>
            <a:pPr marL="342900" indent="-342900">
              <a:buFont typeface="Arial" panose="020B0604020202020204" pitchFamily="34" charset="0"/>
              <a:buChar char="•"/>
            </a:pPr>
            <a:r>
              <a:rPr lang="en-US" sz="2400" dirty="0"/>
              <a:t>By default, Key Vault allows access through public IP addresses. You can also restrict access to specific IP ranges, service endpoints, virtual networks, or private endpoints.</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912139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32E37-605B-41A8-BBD6-B6C4A368FE50}"/>
              </a:ext>
            </a:extLst>
          </p:cNvPr>
          <p:cNvSpPr>
            <a:spLocks noGrp="1"/>
          </p:cNvSpPr>
          <p:nvPr>
            <p:ph type="title"/>
          </p:nvPr>
        </p:nvSpPr>
        <p:spPr/>
        <p:txBody>
          <a:bodyPr/>
          <a:lstStyle/>
          <a:p>
            <a:r>
              <a:rPr lang="en-US" dirty="0"/>
              <a:t>AKV authentication</a:t>
            </a:r>
          </a:p>
        </p:txBody>
      </p:sp>
      <p:sp>
        <p:nvSpPr>
          <p:cNvPr id="3" name="Text Placeholder 2">
            <a:extLst>
              <a:ext uri="{FF2B5EF4-FFF2-40B4-BE49-F238E27FC236}">
                <a16:creationId xmlns:a16="http://schemas.microsoft.com/office/drawing/2014/main" id="{B2316A22-2D96-4367-8C18-E1522299545E}"/>
              </a:ext>
            </a:extLst>
          </p:cNvPr>
          <p:cNvSpPr>
            <a:spLocks noGrp="1"/>
          </p:cNvSpPr>
          <p:nvPr>
            <p:ph type="body" sz="quarter" idx="10"/>
          </p:nvPr>
        </p:nvSpPr>
        <p:spPr>
          <a:xfrm>
            <a:off x="274638" y="2072265"/>
            <a:ext cx="11734798" cy="3767185"/>
          </a:xfrm>
        </p:spPr>
        <p:txBody>
          <a:bodyPr/>
          <a:lstStyle/>
          <a:p>
            <a:pPr marL="342900" indent="-342900">
              <a:buFont typeface="Arial" panose="020B0604020202020204" pitchFamily="34" charset="0"/>
              <a:buChar char="•"/>
            </a:pPr>
            <a:r>
              <a:rPr lang="it-IT" sz="2400" dirty="0"/>
              <a:t>NO ACCESS KEYS</a:t>
            </a:r>
          </a:p>
          <a:p>
            <a:pPr marL="342900" indent="-342900">
              <a:buFont typeface="Arial" panose="020B0604020202020204" pitchFamily="34" charset="0"/>
              <a:buChar char="•"/>
            </a:pPr>
            <a:r>
              <a:rPr lang="it-IT" sz="2400" dirty="0"/>
              <a:t>Azure AD </a:t>
            </a:r>
            <a:r>
              <a:rPr lang="it-IT" sz="2400" dirty="0" err="1"/>
              <a:t>credentials</a:t>
            </a:r>
            <a:endParaRPr lang="it-IT" sz="2400" dirty="0"/>
          </a:p>
          <a:p>
            <a:pPr marL="571500" lvl="2" indent="-342900">
              <a:buFont typeface="Arial" panose="020B0604020202020204" pitchFamily="34" charset="0"/>
              <a:buChar char="•"/>
            </a:pPr>
            <a:r>
              <a:rPr lang="en-US" sz="2400" dirty="0"/>
              <a:t>Users, Groups</a:t>
            </a:r>
          </a:p>
          <a:p>
            <a:pPr marL="571500" lvl="2" indent="-342900">
              <a:buFont typeface="Arial" panose="020B0604020202020204" pitchFamily="34" charset="0"/>
              <a:buChar char="•"/>
            </a:pPr>
            <a:r>
              <a:rPr lang="en-US" sz="2400" dirty="0"/>
              <a:t>Service principals</a:t>
            </a:r>
          </a:p>
          <a:p>
            <a:pPr marL="800100" lvl="3" indent="-342900">
              <a:buFont typeface="Arial" panose="020B0604020202020204" pitchFamily="34" charset="0"/>
              <a:buChar char="•"/>
            </a:pPr>
            <a:r>
              <a:rPr lang="en-US" sz="2200" dirty="0"/>
              <a:t>Secrets, certificates as credentials</a:t>
            </a:r>
          </a:p>
          <a:p>
            <a:pPr marL="571500" lvl="2" indent="-342900">
              <a:buFont typeface="Arial" panose="020B0604020202020204" pitchFamily="34" charset="0"/>
              <a:buChar char="•"/>
            </a:pPr>
            <a:r>
              <a:rPr lang="en-US" sz="2400" dirty="0"/>
              <a:t>Managed identities</a:t>
            </a:r>
          </a:p>
          <a:p>
            <a:pPr marL="342900" indent="-342900">
              <a:buFont typeface="Arial" panose="020B0604020202020204" pitchFamily="34" charset="0"/>
              <a:buChar char="•"/>
            </a:pPr>
            <a:r>
              <a:rPr lang="en-US" sz="2400" dirty="0"/>
              <a:t>Use Managed identities whenever possible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5422335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noFill/>
        </p:spPr>
        <p:txBody>
          <a:bodyPr/>
          <a:lstStyle/>
          <a:p>
            <a:r>
              <a:rPr lang="it-IT" sz="6000" dirty="0" err="1"/>
              <a:t>GitOps</a:t>
            </a:r>
            <a:r>
              <a:rPr lang="it-IT" sz="6000" dirty="0"/>
              <a:t>, gestione configurazioni e dati sensibili</a:t>
            </a:r>
            <a:endParaRPr lang="en-US" sz="6000" dirty="0"/>
          </a:p>
        </p:txBody>
      </p:sp>
      <p:sp>
        <p:nvSpPr>
          <p:cNvPr id="5" name="Text Placeholder 4"/>
          <p:cNvSpPr>
            <a:spLocks noGrp="1"/>
          </p:cNvSpPr>
          <p:nvPr>
            <p:ph type="body" sz="quarter" idx="12"/>
          </p:nvPr>
        </p:nvSpPr>
        <p:spPr>
          <a:noFill/>
        </p:spPr>
        <p:txBody>
          <a:bodyPr/>
          <a:lstStyle/>
          <a:p>
            <a:r>
              <a:rPr lang="en-US" dirty="0"/>
              <a:t>Enrico Sabbadin, Rauno De Pasquale</a:t>
            </a:r>
          </a:p>
        </p:txBody>
      </p:sp>
    </p:spTree>
    <p:custDataLst>
      <p:tags r:id="rId1"/>
    </p:custDataLst>
    <p:extLst>
      <p:ext uri="{BB962C8B-B14F-4D97-AF65-F5344CB8AC3E}">
        <p14:creationId xmlns:p14="http://schemas.microsoft.com/office/powerpoint/2010/main" val="229375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C7CFA-60BD-42AF-B204-9A47A53C6112}"/>
              </a:ext>
            </a:extLst>
          </p:cNvPr>
          <p:cNvSpPr>
            <a:spLocks noGrp="1"/>
          </p:cNvSpPr>
          <p:nvPr>
            <p:ph type="title"/>
          </p:nvPr>
        </p:nvSpPr>
        <p:spPr/>
        <p:txBody>
          <a:bodyPr/>
          <a:lstStyle/>
          <a:p>
            <a:r>
              <a:rPr lang="en-US" dirty="0"/>
              <a:t>AKV authorization</a:t>
            </a:r>
          </a:p>
        </p:txBody>
      </p:sp>
      <p:sp>
        <p:nvSpPr>
          <p:cNvPr id="3" name="Text Placeholder 2">
            <a:extLst>
              <a:ext uri="{FF2B5EF4-FFF2-40B4-BE49-F238E27FC236}">
                <a16:creationId xmlns:a16="http://schemas.microsoft.com/office/drawing/2014/main" id="{A7C1219C-EF82-4931-9E93-992F89A4BE8E}"/>
              </a:ext>
            </a:extLst>
          </p:cNvPr>
          <p:cNvSpPr>
            <a:spLocks noGrp="1"/>
          </p:cNvSpPr>
          <p:nvPr>
            <p:ph type="body" sz="quarter" idx="10"/>
          </p:nvPr>
        </p:nvSpPr>
        <p:spPr>
          <a:xfrm>
            <a:off x="274638" y="2072265"/>
            <a:ext cx="11734798" cy="3767185"/>
          </a:xfrm>
        </p:spPr>
        <p:txBody>
          <a:bodyPr/>
          <a:lstStyle/>
          <a:p>
            <a:pPr marL="342900" indent="-342900">
              <a:buFont typeface="Arial" panose="020B0604020202020204" pitchFamily="34" charset="0"/>
              <a:buChar char="•"/>
            </a:pPr>
            <a:r>
              <a:rPr lang="en-US" sz="2400" dirty="0"/>
              <a:t>Standard RBAC with AKV dedicated roles</a:t>
            </a:r>
          </a:p>
          <a:p>
            <a:pPr marL="571500" lvl="2" indent="-342900">
              <a:buFont typeface="Arial" panose="020B0604020202020204" pitchFamily="34" charset="0"/>
              <a:buChar char="•"/>
            </a:pPr>
            <a:r>
              <a:rPr lang="en-US" sz="2400" dirty="0"/>
              <a:t>Allows fine grained control, also for a specific key/secret/Certificate</a:t>
            </a:r>
          </a:p>
          <a:p>
            <a:pPr marL="342900" indent="-342900">
              <a:buFont typeface="Arial" panose="020B0604020202020204" pitchFamily="34" charset="0"/>
              <a:buChar char="•"/>
            </a:pPr>
            <a:r>
              <a:rPr lang="en-US" sz="2400" dirty="0"/>
              <a:t>AKV policies : AKV specific authorization model</a:t>
            </a:r>
          </a:p>
          <a:p>
            <a:pPr marL="571500" lvl="2" indent="-342900">
              <a:buFont typeface="Arial" panose="020B0604020202020204" pitchFamily="34" charset="0"/>
              <a:buChar char="•"/>
            </a:pPr>
            <a:r>
              <a:rPr lang="en-US" sz="2400" dirty="0"/>
              <a:t>Can be applied only at key, secret or certificate level</a:t>
            </a:r>
          </a:p>
          <a:p>
            <a:pPr marL="571500" lvl="2" indent="-342900">
              <a:buFont typeface="Arial" panose="020B0604020202020204" pitchFamily="34" charset="0"/>
              <a:buChar char="•"/>
            </a:pPr>
            <a:endParaRPr lang="en-US" sz="2400" dirty="0"/>
          </a:p>
          <a:p>
            <a:pPr marL="571500" lvl="2" indent="-342900">
              <a:buFont typeface="Arial" panose="020B0604020202020204" pitchFamily="34" charset="0"/>
              <a:buChar char="•"/>
            </a:pPr>
            <a:endParaRPr lang="en-US" sz="2400" dirty="0"/>
          </a:p>
          <a:p>
            <a:pPr marL="571500" lvl="2"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Show on the azure portal</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50943468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82CAF-EE86-4695-90BB-4254B2FD4D53}"/>
              </a:ext>
            </a:extLst>
          </p:cNvPr>
          <p:cNvSpPr>
            <a:spLocks noGrp="1"/>
          </p:cNvSpPr>
          <p:nvPr>
            <p:ph type="title"/>
          </p:nvPr>
        </p:nvSpPr>
        <p:spPr/>
        <p:txBody>
          <a:bodyPr/>
          <a:lstStyle/>
          <a:p>
            <a:r>
              <a:rPr lang="en-US" dirty="0"/>
              <a:t>Azure App Configuration &amp; AKV references to secrets</a:t>
            </a:r>
          </a:p>
        </p:txBody>
      </p:sp>
      <p:cxnSp>
        <p:nvCxnSpPr>
          <p:cNvPr id="7" name="Straight Connector 6">
            <a:extLst>
              <a:ext uri="{FF2B5EF4-FFF2-40B4-BE49-F238E27FC236}">
                <a16:creationId xmlns:a16="http://schemas.microsoft.com/office/drawing/2014/main" id="{0C4A582C-3856-4C38-BC32-BF90929B32DA}"/>
              </a:ext>
            </a:extLst>
          </p:cNvPr>
          <p:cNvCxnSpPr>
            <a:cxnSpLocks/>
          </p:cNvCxnSpPr>
          <p:nvPr/>
        </p:nvCxnSpPr>
        <p:spPr>
          <a:xfrm>
            <a:off x="1486531" y="3504190"/>
            <a:ext cx="0" cy="311727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793E3C6-BE20-4F18-8E4D-05CB06E781B7}"/>
              </a:ext>
            </a:extLst>
          </p:cNvPr>
          <p:cNvSpPr txBox="1"/>
          <p:nvPr/>
        </p:nvSpPr>
        <p:spPr>
          <a:xfrm>
            <a:off x="1015478" y="3363458"/>
            <a:ext cx="942106" cy="400110"/>
          </a:xfrm>
          <a:prstGeom prst="rect">
            <a:avLst/>
          </a:prstGeom>
          <a:noFill/>
        </p:spPr>
        <p:txBody>
          <a:bodyPr wrap="square" rtlCol="0">
            <a:spAutoFit/>
          </a:bodyPr>
          <a:lstStyle/>
          <a:p>
            <a:pPr algn="ctr"/>
            <a:r>
              <a:rPr lang="en-US" sz="2000"/>
              <a:t>App</a:t>
            </a:r>
          </a:p>
        </p:txBody>
      </p:sp>
      <p:cxnSp>
        <p:nvCxnSpPr>
          <p:cNvPr id="9" name="Straight Connector 8">
            <a:extLst>
              <a:ext uri="{FF2B5EF4-FFF2-40B4-BE49-F238E27FC236}">
                <a16:creationId xmlns:a16="http://schemas.microsoft.com/office/drawing/2014/main" id="{2C3EED73-511B-4BA4-864A-48A1A22495ED}"/>
              </a:ext>
            </a:extLst>
          </p:cNvPr>
          <p:cNvCxnSpPr>
            <a:cxnSpLocks/>
          </p:cNvCxnSpPr>
          <p:nvPr/>
        </p:nvCxnSpPr>
        <p:spPr>
          <a:xfrm>
            <a:off x="10370270" y="3499695"/>
            <a:ext cx="0" cy="3121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42366AE-CADB-4EA0-B0A2-4100D5748460}"/>
              </a:ext>
            </a:extLst>
          </p:cNvPr>
          <p:cNvCxnSpPr>
            <a:cxnSpLocks/>
          </p:cNvCxnSpPr>
          <p:nvPr/>
        </p:nvCxnSpPr>
        <p:spPr>
          <a:xfrm>
            <a:off x="6117985" y="3504190"/>
            <a:ext cx="24052" cy="3117272"/>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2B9E832-1008-4DC8-B4FC-22A5173C17FC}"/>
              </a:ext>
            </a:extLst>
          </p:cNvPr>
          <p:cNvSpPr txBox="1"/>
          <p:nvPr/>
        </p:nvSpPr>
        <p:spPr>
          <a:xfrm>
            <a:off x="4401089" y="3126054"/>
            <a:ext cx="2999347" cy="400110"/>
          </a:xfrm>
          <a:prstGeom prst="rect">
            <a:avLst/>
          </a:prstGeom>
          <a:noFill/>
        </p:spPr>
        <p:txBody>
          <a:bodyPr wrap="none" rtlCol="0">
            <a:spAutoFit/>
          </a:bodyPr>
          <a:lstStyle/>
          <a:p>
            <a:pPr algn="ctr"/>
            <a:r>
              <a:rPr lang="en-US" sz="2000"/>
              <a:t>Azure App Configuration</a:t>
            </a:r>
          </a:p>
        </p:txBody>
      </p:sp>
      <p:sp>
        <p:nvSpPr>
          <p:cNvPr id="12" name="TextBox 11">
            <a:extLst>
              <a:ext uri="{FF2B5EF4-FFF2-40B4-BE49-F238E27FC236}">
                <a16:creationId xmlns:a16="http://schemas.microsoft.com/office/drawing/2014/main" id="{A20B083C-5ECB-4C61-B25C-7DE1C56E346A}"/>
              </a:ext>
            </a:extLst>
          </p:cNvPr>
          <p:cNvSpPr txBox="1"/>
          <p:nvPr/>
        </p:nvSpPr>
        <p:spPr>
          <a:xfrm>
            <a:off x="9480578" y="3061381"/>
            <a:ext cx="1942006" cy="400110"/>
          </a:xfrm>
          <a:prstGeom prst="rect">
            <a:avLst/>
          </a:prstGeom>
          <a:noFill/>
        </p:spPr>
        <p:txBody>
          <a:bodyPr wrap="none" rtlCol="0">
            <a:spAutoFit/>
          </a:bodyPr>
          <a:lstStyle/>
          <a:p>
            <a:r>
              <a:rPr lang="en-US" sz="2000" dirty="0"/>
              <a:t>Azure Key Vault</a:t>
            </a:r>
          </a:p>
        </p:txBody>
      </p:sp>
      <p:cxnSp>
        <p:nvCxnSpPr>
          <p:cNvPr id="13" name="Straight Arrow Connector 12">
            <a:extLst>
              <a:ext uri="{FF2B5EF4-FFF2-40B4-BE49-F238E27FC236}">
                <a16:creationId xmlns:a16="http://schemas.microsoft.com/office/drawing/2014/main" id="{0A053D0D-2784-4993-B851-F65B84E0324D}"/>
              </a:ext>
            </a:extLst>
          </p:cNvPr>
          <p:cNvCxnSpPr>
            <a:cxnSpLocks/>
          </p:cNvCxnSpPr>
          <p:nvPr/>
        </p:nvCxnSpPr>
        <p:spPr>
          <a:xfrm>
            <a:off x="1486531" y="4478626"/>
            <a:ext cx="4503106" cy="30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5469CF-4CC4-48A4-B03D-2FCC05487898}"/>
              </a:ext>
            </a:extLst>
          </p:cNvPr>
          <p:cNvSpPr txBox="1"/>
          <p:nvPr/>
        </p:nvSpPr>
        <p:spPr>
          <a:xfrm>
            <a:off x="1495669" y="4065866"/>
            <a:ext cx="4766305" cy="369332"/>
          </a:xfrm>
          <a:prstGeom prst="rect">
            <a:avLst/>
          </a:prstGeom>
          <a:noFill/>
        </p:spPr>
        <p:txBody>
          <a:bodyPr wrap="none" rtlCol="0">
            <a:spAutoFit/>
          </a:bodyPr>
          <a:lstStyle/>
          <a:p>
            <a:r>
              <a:rPr lang="en-US" dirty="0"/>
              <a:t>1) Get values (settings + key vault references)</a:t>
            </a:r>
          </a:p>
        </p:txBody>
      </p:sp>
      <p:sp>
        <p:nvSpPr>
          <p:cNvPr id="15" name="TextBox 14">
            <a:extLst>
              <a:ext uri="{FF2B5EF4-FFF2-40B4-BE49-F238E27FC236}">
                <a16:creationId xmlns:a16="http://schemas.microsoft.com/office/drawing/2014/main" id="{79BA0E03-85F6-4125-B495-83F17214FC39}"/>
              </a:ext>
            </a:extLst>
          </p:cNvPr>
          <p:cNvSpPr txBox="1"/>
          <p:nvPr/>
        </p:nvSpPr>
        <p:spPr>
          <a:xfrm>
            <a:off x="1486531" y="5788984"/>
            <a:ext cx="5368373" cy="369332"/>
          </a:xfrm>
          <a:prstGeom prst="rect">
            <a:avLst/>
          </a:prstGeom>
          <a:noFill/>
        </p:spPr>
        <p:txBody>
          <a:bodyPr wrap="square" rtlCol="0">
            <a:spAutoFit/>
          </a:bodyPr>
          <a:lstStyle/>
          <a:p>
            <a:r>
              <a:rPr lang="en-US"/>
              <a:t>2) Get values for keys that are key vault reference</a:t>
            </a:r>
          </a:p>
        </p:txBody>
      </p:sp>
      <p:cxnSp>
        <p:nvCxnSpPr>
          <p:cNvPr id="16" name="Straight Arrow Connector 15">
            <a:extLst>
              <a:ext uri="{FF2B5EF4-FFF2-40B4-BE49-F238E27FC236}">
                <a16:creationId xmlns:a16="http://schemas.microsoft.com/office/drawing/2014/main" id="{0689204F-2F2D-4014-A79F-E13B4F1072C2}"/>
              </a:ext>
            </a:extLst>
          </p:cNvPr>
          <p:cNvCxnSpPr>
            <a:cxnSpLocks/>
          </p:cNvCxnSpPr>
          <p:nvPr/>
        </p:nvCxnSpPr>
        <p:spPr>
          <a:xfrm>
            <a:off x="1487665" y="6444384"/>
            <a:ext cx="8890911" cy="60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4B54F74-9CB5-4EFE-B69B-C7F181C0AD45}"/>
              </a:ext>
            </a:extLst>
          </p:cNvPr>
          <p:cNvSpPr/>
          <p:nvPr/>
        </p:nvSpPr>
        <p:spPr>
          <a:xfrm>
            <a:off x="6249289" y="3668258"/>
            <a:ext cx="1111948" cy="168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Settings</a:t>
            </a:r>
          </a:p>
        </p:txBody>
      </p:sp>
      <p:sp>
        <p:nvSpPr>
          <p:cNvPr id="18" name="Rectangle 17">
            <a:extLst>
              <a:ext uri="{FF2B5EF4-FFF2-40B4-BE49-F238E27FC236}">
                <a16:creationId xmlns:a16="http://schemas.microsoft.com/office/drawing/2014/main" id="{627E575E-5492-4934-BFD9-5BD67E64A363}"/>
              </a:ext>
            </a:extLst>
          </p:cNvPr>
          <p:cNvSpPr/>
          <p:nvPr/>
        </p:nvSpPr>
        <p:spPr>
          <a:xfrm>
            <a:off x="6298488" y="4616129"/>
            <a:ext cx="1042262" cy="6309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Key vault references</a:t>
            </a:r>
          </a:p>
        </p:txBody>
      </p:sp>
      <p:sp>
        <p:nvSpPr>
          <p:cNvPr id="19" name="Rectangle 18">
            <a:extLst>
              <a:ext uri="{FF2B5EF4-FFF2-40B4-BE49-F238E27FC236}">
                <a16:creationId xmlns:a16="http://schemas.microsoft.com/office/drawing/2014/main" id="{97492778-442E-4658-B2F4-CE5498595401}"/>
              </a:ext>
            </a:extLst>
          </p:cNvPr>
          <p:cNvSpPr/>
          <p:nvPr/>
        </p:nvSpPr>
        <p:spPr>
          <a:xfrm>
            <a:off x="6298487" y="4051649"/>
            <a:ext cx="995035" cy="4841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Values</a:t>
            </a:r>
          </a:p>
        </p:txBody>
      </p:sp>
      <p:sp>
        <p:nvSpPr>
          <p:cNvPr id="20" name="Rectangle 19">
            <a:extLst>
              <a:ext uri="{FF2B5EF4-FFF2-40B4-BE49-F238E27FC236}">
                <a16:creationId xmlns:a16="http://schemas.microsoft.com/office/drawing/2014/main" id="{02CBFB8C-2868-4E0D-B1D4-ACA274B07E90}"/>
              </a:ext>
            </a:extLst>
          </p:cNvPr>
          <p:cNvSpPr/>
          <p:nvPr/>
        </p:nvSpPr>
        <p:spPr>
          <a:xfrm>
            <a:off x="10439400" y="4428805"/>
            <a:ext cx="914400" cy="4987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solidFill>
                  <a:schemeClr val="tx1"/>
                </a:solidFill>
              </a:rPr>
              <a:t>Secrets</a:t>
            </a:r>
          </a:p>
        </p:txBody>
      </p:sp>
      <p:sp>
        <p:nvSpPr>
          <p:cNvPr id="21" name="TextBox 20">
            <a:extLst>
              <a:ext uri="{FF2B5EF4-FFF2-40B4-BE49-F238E27FC236}">
                <a16:creationId xmlns:a16="http://schemas.microsoft.com/office/drawing/2014/main" id="{0EF9CB33-1B33-45A3-9DD2-74D5E89BA481}"/>
              </a:ext>
            </a:extLst>
          </p:cNvPr>
          <p:cNvSpPr txBox="1"/>
          <p:nvPr/>
        </p:nvSpPr>
        <p:spPr>
          <a:xfrm>
            <a:off x="274639" y="1978679"/>
            <a:ext cx="8384931" cy="1015663"/>
          </a:xfrm>
          <a:prstGeom prst="rect">
            <a:avLst/>
          </a:prstGeom>
          <a:noFill/>
        </p:spPr>
        <p:txBody>
          <a:bodyPr wrap="square" rtlCol="0">
            <a:spAutoFit/>
          </a:bodyPr>
          <a:lstStyle/>
          <a:p>
            <a:r>
              <a:rPr lang="en-US" sz="2000" b="1" dirty="0"/>
              <a:t>App configuration has no Access </a:t>
            </a:r>
            <a:br>
              <a:rPr lang="en-US" sz="2000" b="1" dirty="0"/>
            </a:br>
            <a:r>
              <a:rPr lang="en-US" sz="2000" b="1" dirty="0"/>
              <a:t>to AKV .. It just get a reference. </a:t>
            </a:r>
            <a:br>
              <a:rPr lang="en-US" sz="2000" b="1" dirty="0"/>
            </a:br>
            <a:r>
              <a:rPr lang="en-US" sz="2000" b="1" dirty="0"/>
              <a:t>Caller must have rights to read from AKV</a:t>
            </a:r>
          </a:p>
        </p:txBody>
      </p:sp>
      <p:sp>
        <p:nvSpPr>
          <p:cNvPr id="22" name="TextBox 21">
            <a:extLst>
              <a:ext uri="{FF2B5EF4-FFF2-40B4-BE49-F238E27FC236}">
                <a16:creationId xmlns:a16="http://schemas.microsoft.com/office/drawing/2014/main" id="{1C7F4F43-661B-4066-949B-012CDFC95DDB}"/>
              </a:ext>
            </a:extLst>
          </p:cNvPr>
          <p:cNvSpPr txBox="1"/>
          <p:nvPr/>
        </p:nvSpPr>
        <p:spPr>
          <a:xfrm>
            <a:off x="4636774" y="1151649"/>
            <a:ext cx="6785810" cy="923330"/>
          </a:xfrm>
          <a:prstGeom prst="rect">
            <a:avLst/>
          </a:prstGeom>
          <a:noFill/>
        </p:spPr>
        <p:txBody>
          <a:bodyPr wrap="square">
            <a:spAutoFit/>
          </a:bodyPr>
          <a:lstStyle/>
          <a:p>
            <a:r>
              <a:rPr lang="en-US" b="1" dirty="0" err="1"/>
              <a:t>az</a:t>
            </a:r>
            <a:r>
              <a:rPr lang="en-US" b="1" dirty="0"/>
              <a:t> </a:t>
            </a:r>
            <a:r>
              <a:rPr lang="en-US" b="1" dirty="0" err="1"/>
              <a:t>appconfig</a:t>
            </a:r>
            <a:r>
              <a:rPr lang="en-US" b="1" dirty="0"/>
              <a:t> </a:t>
            </a:r>
            <a:r>
              <a:rPr lang="en-US" b="1" dirty="0" err="1"/>
              <a:t>kv</a:t>
            </a:r>
            <a:r>
              <a:rPr lang="en-US" b="1" dirty="0"/>
              <a:t> set-</a:t>
            </a:r>
            <a:r>
              <a:rPr lang="en-US" b="1" dirty="0" err="1"/>
              <a:t>keyvault</a:t>
            </a:r>
            <a:r>
              <a:rPr lang="en-US" b="1" dirty="0"/>
              <a:t> </a:t>
            </a:r>
            <a:r>
              <a:rPr lang="en-US" dirty="0"/>
              <a:t>-n </a:t>
            </a:r>
            <a:r>
              <a:rPr lang="en-US" dirty="0" err="1"/>
              <a:t>MyAppConfiguration</a:t>
            </a:r>
            <a:r>
              <a:rPr lang="en-US" dirty="0"/>
              <a:t> --key </a:t>
            </a:r>
            <a:r>
              <a:rPr lang="en-US" dirty="0" err="1"/>
              <a:t>mykey</a:t>
            </a:r>
            <a:r>
              <a:rPr lang="en-US" dirty="0"/>
              <a:t> --secret-identifier https://myvault.vault.azure.net/Secrets/akvscret</a:t>
            </a:r>
          </a:p>
        </p:txBody>
      </p:sp>
    </p:spTree>
    <p:extLst>
      <p:ext uri="{BB962C8B-B14F-4D97-AF65-F5344CB8AC3E}">
        <p14:creationId xmlns:p14="http://schemas.microsoft.com/office/powerpoint/2010/main" val="10190186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5CCD-F717-49DB-8FD2-5373D9E1F3FB}"/>
              </a:ext>
            </a:extLst>
          </p:cNvPr>
          <p:cNvSpPr>
            <a:spLocks noGrp="1"/>
          </p:cNvSpPr>
          <p:nvPr>
            <p:ph type="title"/>
          </p:nvPr>
        </p:nvSpPr>
        <p:spPr/>
        <p:txBody>
          <a:bodyPr/>
          <a:lstStyle/>
          <a:p>
            <a:r>
              <a:rPr lang="en-US" dirty="0"/>
              <a:t>AKV </a:t>
            </a:r>
            <a:r>
              <a:rPr lang="en-US" sz="4400" dirty="0"/>
              <a:t>as</a:t>
            </a:r>
            <a:r>
              <a:rPr lang="en-US" dirty="0"/>
              <a:t> .NET configuration provider</a:t>
            </a:r>
          </a:p>
        </p:txBody>
      </p:sp>
      <p:sp>
        <p:nvSpPr>
          <p:cNvPr id="3" name="Text Placeholder 2">
            <a:extLst>
              <a:ext uri="{FF2B5EF4-FFF2-40B4-BE49-F238E27FC236}">
                <a16:creationId xmlns:a16="http://schemas.microsoft.com/office/drawing/2014/main" id="{C4E1C38A-5DA3-4C17-A749-EDCC47C2EAEA}"/>
              </a:ext>
            </a:extLst>
          </p:cNvPr>
          <p:cNvSpPr>
            <a:spLocks noGrp="1"/>
          </p:cNvSpPr>
          <p:nvPr>
            <p:ph type="body" sz="quarter" idx="10"/>
          </p:nvPr>
        </p:nvSpPr>
        <p:spPr>
          <a:xfrm>
            <a:off x="274638" y="2072265"/>
            <a:ext cx="11734798" cy="2431435"/>
          </a:xfrm>
        </p:spPr>
        <p:txBody>
          <a:bodyPr/>
          <a:lstStyle/>
          <a:p>
            <a:pPr marL="0" indent="0">
              <a:buNone/>
            </a:pPr>
            <a:r>
              <a:rPr lang="en-US" dirty="0"/>
              <a:t>DEMO</a:t>
            </a:r>
          </a:p>
          <a:p>
            <a:pPr marL="342900" lvl="1" indent="-342900">
              <a:buFont typeface="Arial" panose="020B0604020202020204" pitchFamily="34" charset="0"/>
              <a:buChar char="•"/>
            </a:pPr>
            <a:r>
              <a:rPr lang="en-US" dirty="0"/>
              <a:t>AKV Only </a:t>
            </a:r>
          </a:p>
          <a:p>
            <a:pPr marL="342900" lvl="1" indent="-342900">
              <a:buFont typeface="Arial" panose="020B0604020202020204" pitchFamily="34" charset="0"/>
              <a:buChar char="•"/>
            </a:pPr>
            <a:r>
              <a:rPr lang="en-US" dirty="0"/>
              <a:t>AKV references in App configuration</a:t>
            </a:r>
          </a:p>
          <a:p>
            <a:pPr lvl="1"/>
            <a:endParaRPr lang="en-US" dirty="0"/>
          </a:p>
          <a:p>
            <a:endParaRPr lang="en-US" dirty="0"/>
          </a:p>
        </p:txBody>
      </p:sp>
    </p:spTree>
    <p:extLst>
      <p:ext uri="{BB962C8B-B14F-4D97-AF65-F5344CB8AC3E}">
        <p14:creationId xmlns:p14="http://schemas.microsoft.com/office/powerpoint/2010/main" val="10585025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DF4A2-4E5C-47D4-B54F-46A7FAEABBB8}"/>
              </a:ext>
            </a:extLst>
          </p:cNvPr>
          <p:cNvSpPr>
            <a:spLocks noGrp="1"/>
          </p:cNvSpPr>
          <p:nvPr>
            <p:ph type="title"/>
          </p:nvPr>
        </p:nvSpPr>
        <p:spPr/>
        <p:txBody>
          <a:bodyPr/>
          <a:lstStyle/>
          <a:p>
            <a:r>
              <a:rPr lang="en-US"/>
              <a:t>Best practices</a:t>
            </a:r>
          </a:p>
        </p:txBody>
      </p:sp>
      <p:sp>
        <p:nvSpPr>
          <p:cNvPr id="3" name="Text Placeholder 2">
            <a:extLst>
              <a:ext uri="{FF2B5EF4-FFF2-40B4-BE49-F238E27FC236}">
                <a16:creationId xmlns:a16="http://schemas.microsoft.com/office/drawing/2014/main" id="{F3AF1A79-532E-4B05-8D1E-EC5CFD95A599}"/>
              </a:ext>
            </a:extLst>
          </p:cNvPr>
          <p:cNvSpPr>
            <a:spLocks noGrp="1"/>
          </p:cNvSpPr>
          <p:nvPr>
            <p:ph type="body" sz="quarter" idx="10"/>
          </p:nvPr>
        </p:nvSpPr>
        <p:spPr>
          <a:xfrm>
            <a:off x="274638" y="2072265"/>
            <a:ext cx="11734798" cy="5170646"/>
          </a:xfrm>
        </p:spPr>
        <p:txBody>
          <a:bodyPr/>
          <a:lstStyle/>
          <a:p>
            <a:pPr marL="342900" indent="-342900">
              <a:buFont typeface="Arial" panose="020B0604020202020204" pitchFamily="34" charset="0"/>
              <a:buChar char="•"/>
            </a:pPr>
            <a:r>
              <a:rPr lang="en-US" sz="2400" dirty="0">
                <a:hlinkClick r:id="rId2"/>
              </a:rPr>
              <a:t>https://docs.microsoft.com/en-us/azure/key-vault/general/best-practices</a:t>
            </a:r>
            <a:endParaRPr lang="en-US" sz="2400" dirty="0"/>
          </a:p>
          <a:p>
            <a:pPr marL="571500" lvl="2" indent="-342900">
              <a:buFont typeface="Arial" panose="020B0604020202020204" pitchFamily="34" charset="0"/>
              <a:buChar char="•"/>
            </a:pPr>
            <a:r>
              <a:rPr lang="en-US" sz="2400" dirty="0"/>
              <a:t>Use one app configuration / key vault instance per “application” and environment</a:t>
            </a:r>
          </a:p>
          <a:p>
            <a:pPr marL="571500" lvl="2" indent="-342900">
              <a:buFont typeface="Arial" panose="020B0604020202020204" pitchFamily="34" charset="0"/>
              <a:buChar char="•"/>
            </a:pPr>
            <a:r>
              <a:rPr lang="en-US" sz="2400" dirty="0"/>
              <a:t>Avoid authorization model with permission at secret, keys level</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hlinkClick r:id="rId3"/>
              </a:rPr>
              <a:t>https://docs.microsoft.com/en-us/azure/azure-app-configuration/howto-best-practices</a:t>
            </a:r>
            <a:endParaRPr lang="en-US" sz="2400" dirty="0"/>
          </a:p>
          <a:p>
            <a:pPr marL="571500" lvl="2" indent="-342900">
              <a:buFont typeface="Arial" panose="020B0604020202020204" pitchFamily="34" charset="0"/>
              <a:buChar char="•"/>
            </a:pPr>
            <a:r>
              <a:rPr lang="en-US" sz="2400" dirty="0"/>
              <a:t>Do not use </a:t>
            </a:r>
            <a:r>
              <a:rPr lang="en-US" sz="2400" b="0" i="0" dirty="0">
                <a:solidFill>
                  <a:srgbClr val="171717"/>
                </a:solidFill>
                <a:effectLst/>
                <a:latin typeface="Segoe UI" panose="020B0502040204020203" pitchFamily="34" charset="0"/>
              </a:rPr>
              <a:t>connection string, but leverage principals + RBAC (managed identity whenever possible)</a:t>
            </a:r>
          </a:p>
          <a:p>
            <a:pPr marL="571500" lvl="2" indent="-342900">
              <a:buFont typeface="Arial" panose="020B0604020202020204" pitchFamily="34" charset="0"/>
              <a:buChar char="•"/>
            </a:pPr>
            <a:r>
              <a:rPr lang="en-US" sz="2400" dirty="0">
                <a:solidFill>
                  <a:srgbClr val="171717"/>
                </a:solidFill>
                <a:latin typeface="Segoe UI" panose="020B0502040204020203" pitchFamily="34" charset="0"/>
              </a:rPr>
              <a:t>Fine tune refresh timeout, use sentinel key</a:t>
            </a:r>
          </a:p>
          <a:p>
            <a:pPr marL="571500" lvl="2" indent="-342900">
              <a:buFont typeface="Arial" panose="020B0604020202020204" pitchFamily="34" charset="0"/>
              <a:buChar char="•"/>
            </a:pPr>
            <a:r>
              <a:rPr lang="en-US" sz="2400" dirty="0">
                <a:solidFill>
                  <a:srgbClr val="171717"/>
                </a:solidFill>
                <a:latin typeface="Segoe UI" panose="020B0502040204020203" pitchFamily="34" charset="0"/>
              </a:rPr>
              <a:t>Use 2 instance for HA</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87489559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err="1"/>
              <a:t>GitOps</a:t>
            </a:r>
            <a:r>
              <a:rPr lang="en-US" sz="6000" dirty="0"/>
              <a:t> based management </a:t>
            </a:r>
          </a:p>
        </p:txBody>
      </p:sp>
    </p:spTree>
    <p:extLst>
      <p:ext uri="{BB962C8B-B14F-4D97-AF65-F5344CB8AC3E}">
        <p14:creationId xmlns:p14="http://schemas.microsoft.com/office/powerpoint/2010/main" val="285465610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DF4A2-4E5C-47D4-B54F-46A7FAEABBB8}"/>
              </a:ext>
            </a:extLst>
          </p:cNvPr>
          <p:cNvSpPr>
            <a:spLocks noGrp="1"/>
          </p:cNvSpPr>
          <p:nvPr>
            <p:ph type="title"/>
          </p:nvPr>
        </p:nvSpPr>
        <p:spPr/>
        <p:txBody>
          <a:bodyPr/>
          <a:lstStyle/>
          <a:p>
            <a:r>
              <a:rPr lang="en-US" sz="4800" dirty="0" err="1"/>
              <a:t>GitOps</a:t>
            </a:r>
            <a:r>
              <a:rPr lang="en-US" sz="4800" dirty="0"/>
              <a:t> based management</a:t>
            </a:r>
            <a:endParaRPr lang="en-US" dirty="0"/>
          </a:p>
        </p:txBody>
      </p:sp>
      <p:sp>
        <p:nvSpPr>
          <p:cNvPr id="3" name="Text Placeholder 2">
            <a:extLst>
              <a:ext uri="{FF2B5EF4-FFF2-40B4-BE49-F238E27FC236}">
                <a16:creationId xmlns:a16="http://schemas.microsoft.com/office/drawing/2014/main" id="{F3AF1A79-532E-4B05-8D1E-EC5CFD95A599}"/>
              </a:ext>
            </a:extLst>
          </p:cNvPr>
          <p:cNvSpPr>
            <a:spLocks noGrp="1"/>
          </p:cNvSpPr>
          <p:nvPr>
            <p:ph type="body" sz="quarter" idx="10"/>
          </p:nvPr>
        </p:nvSpPr>
        <p:spPr>
          <a:xfrm>
            <a:off x="274638" y="2072265"/>
            <a:ext cx="11734798" cy="1015663"/>
          </a:xfrm>
        </p:spPr>
        <p:txBody>
          <a:bodyPr/>
          <a:lstStyle/>
          <a:p>
            <a:pPr marL="342900" lvl="1" indent="-342900">
              <a:buFont typeface="Arial" panose="020B0604020202020204" pitchFamily="34" charset="0"/>
              <a:buChar char="•"/>
            </a:pPr>
            <a:r>
              <a:rPr lang="en-US" sz="6000" dirty="0"/>
              <a:t>The azure portal is read only !!</a:t>
            </a:r>
          </a:p>
        </p:txBody>
      </p:sp>
    </p:spTree>
    <p:extLst>
      <p:ext uri="{BB962C8B-B14F-4D97-AF65-F5344CB8AC3E}">
        <p14:creationId xmlns:p14="http://schemas.microsoft.com/office/powerpoint/2010/main" val="36189723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DF4A2-4E5C-47D4-B54F-46A7FAEABBB8}"/>
              </a:ext>
            </a:extLst>
          </p:cNvPr>
          <p:cNvSpPr>
            <a:spLocks noGrp="1"/>
          </p:cNvSpPr>
          <p:nvPr>
            <p:ph type="title"/>
          </p:nvPr>
        </p:nvSpPr>
        <p:spPr/>
        <p:txBody>
          <a:bodyPr/>
          <a:lstStyle/>
          <a:p>
            <a:r>
              <a:rPr lang="en-US" sz="4800" dirty="0" err="1"/>
              <a:t>GitOps</a:t>
            </a:r>
            <a:r>
              <a:rPr lang="en-US" sz="4800" dirty="0"/>
              <a:t> based management:</a:t>
            </a:r>
            <a:br>
              <a:rPr lang="en-US" sz="4800" dirty="0"/>
            </a:br>
            <a:r>
              <a:rPr lang="en-US" sz="4800" dirty="0"/>
              <a:t>azure app configuration  </a:t>
            </a:r>
            <a:endParaRPr lang="en-US" dirty="0"/>
          </a:p>
        </p:txBody>
      </p:sp>
      <p:sp>
        <p:nvSpPr>
          <p:cNvPr id="3" name="Text Placeholder 2">
            <a:extLst>
              <a:ext uri="{FF2B5EF4-FFF2-40B4-BE49-F238E27FC236}">
                <a16:creationId xmlns:a16="http://schemas.microsoft.com/office/drawing/2014/main" id="{F3AF1A79-532E-4B05-8D1E-EC5CFD95A599}"/>
              </a:ext>
            </a:extLst>
          </p:cNvPr>
          <p:cNvSpPr>
            <a:spLocks noGrp="1"/>
          </p:cNvSpPr>
          <p:nvPr>
            <p:ph type="body" sz="quarter" idx="10"/>
          </p:nvPr>
        </p:nvSpPr>
        <p:spPr>
          <a:xfrm>
            <a:off x="274638" y="2072265"/>
            <a:ext cx="11734798" cy="3484031"/>
          </a:xfrm>
        </p:spPr>
        <p:txBody>
          <a:bodyPr/>
          <a:lstStyle/>
          <a:p>
            <a:pPr marL="342900" indent="-342900">
              <a:buFont typeface="Arial" panose="020B0604020202020204" pitchFamily="34" charset="0"/>
              <a:buChar char="•"/>
            </a:pPr>
            <a:r>
              <a:rPr lang="en-US" sz="2400" dirty="0"/>
              <a:t>Manage azure app config settings as you do for your source code</a:t>
            </a:r>
          </a:p>
          <a:p>
            <a:pPr marL="571500" lvl="2" indent="-342900">
              <a:buFont typeface="Arial" panose="020B0604020202020204" pitchFamily="34" charset="0"/>
              <a:buChar char="•"/>
            </a:pPr>
            <a:r>
              <a:rPr lang="en-US" dirty="0"/>
              <a:t>Store in git </a:t>
            </a:r>
          </a:p>
          <a:p>
            <a:pPr marL="571500" lvl="2" indent="-342900">
              <a:buFont typeface="Arial" panose="020B0604020202020204" pitchFamily="34" charset="0"/>
              <a:buChar char="•"/>
            </a:pPr>
            <a:r>
              <a:rPr lang="en-US" dirty="0"/>
              <a:t>Automate insert / update / delete, pushing them using </a:t>
            </a:r>
            <a:r>
              <a:rPr lang="en-US" dirty="0" err="1"/>
              <a:t>az</a:t>
            </a:r>
            <a:r>
              <a:rPr lang="en-US" dirty="0"/>
              <a:t> cli as part of the deploy pipeline</a:t>
            </a:r>
          </a:p>
          <a:p>
            <a:pPr marL="342900" lvl="1" indent="-342900">
              <a:buFont typeface="Arial" panose="020B0604020202020204" pitchFamily="34" charset="0"/>
              <a:buChar char="•"/>
            </a:pPr>
            <a:r>
              <a:rPr lang="en-US" sz="2400" dirty="0"/>
              <a:t>Azure app config cli has an import command (also available as an ado task).</a:t>
            </a:r>
          </a:p>
          <a:p>
            <a:pPr marL="571500" lvl="2" indent="-342900">
              <a:buFont typeface="Arial" panose="020B0604020202020204" pitchFamily="34" charset="0"/>
              <a:buChar char="•"/>
            </a:pPr>
            <a:r>
              <a:rPr lang="en-US" sz="2400" dirty="0"/>
              <a:t>It does not allow to define content type and key vault references for specific keys, need to maintain 3 separate tasks for basic entries, </a:t>
            </a:r>
            <a:r>
              <a:rPr lang="en-US" sz="2400" dirty="0" err="1"/>
              <a:t>json</a:t>
            </a:r>
            <a:r>
              <a:rPr lang="en-US" sz="2400" dirty="0"/>
              <a:t> content type and key vault references</a:t>
            </a:r>
          </a:p>
          <a:p>
            <a:pPr marL="571500" lvl="2" indent="-342900">
              <a:buFont typeface="Arial" panose="020B0604020202020204" pitchFamily="34" charset="0"/>
              <a:buChar char="•"/>
            </a:pPr>
            <a:r>
              <a:rPr lang="en-US" sz="2400" dirty="0"/>
              <a:t>You might want to give a try to a custom script using </a:t>
            </a:r>
            <a:r>
              <a:rPr lang="en-US" sz="2400" dirty="0" err="1"/>
              <a:t>az</a:t>
            </a:r>
            <a:r>
              <a:rPr lang="en-US" sz="2400" dirty="0"/>
              <a:t> cli directly</a:t>
            </a:r>
          </a:p>
          <a:p>
            <a:pPr marL="342900" lvl="1"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21175035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DF4A2-4E5C-47D4-B54F-46A7FAEABBB8}"/>
              </a:ext>
            </a:extLst>
          </p:cNvPr>
          <p:cNvSpPr>
            <a:spLocks noGrp="1"/>
          </p:cNvSpPr>
          <p:nvPr>
            <p:ph type="title"/>
          </p:nvPr>
        </p:nvSpPr>
        <p:spPr/>
        <p:txBody>
          <a:bodyPr/>
          <a:lstStyle/>
          <a:p>
            <a:r>
              <a:rPr lang="en-US" sz="4800" dirty="0" err="1"/>
              <a:t>GitOps</a:t>
            </a:r>
            <a:r>
              <a:rPr lang="en-US" sz="4800" dirty="0"/>
              <a:t> based management:</a:t>
            </a:r>
            <a:br>
              <a:rPr lang="en-US" sz="4800" dirty="0"/>
            </a:br>
            <a:r>
              <a:rPr lang="en-US" sz="4800" dirty="0" err="1"/>
              <a:t>akv</a:t>
            </a:r>
            <a:endParaRPr lang="en-US" dirty="0"/>
          </a:p>
        </p:txBody>
      </p:sp>
      <p:sp>
        <p:nvSpPr>
          <p:cNvPr id="3" name="Text Placeholder 2">
            <a:extLst>
              <a:ext uri="{FF2B5EF4-FFF2-40B4-BE49-F238E27FC236}">
                <a16:creationId xmlns:a16="http://schemas.microsoft.com/office/drawing/2014/main" id="{F3AF1A79-532E-4B05-8D1E-EC5CFD95A599}"/>
              </a:ext>
            </a:extLst>
          </p:cNvPr>
          <p:cNvSpPr>
            <a:spLocks noGrp="1"/>
          </p:cNvSpPr>
          <p:nvPr>
            <p:ph type="body" sz="quarter" idx="10"/>
          </p:nvPr>
        </p:nvSpPr>
        <p:spPr>
          <a:xfrm>
            <a:off x="274638" y="2072265"/>
            <a:ext cx="11734798" cy="2819233"/>
          </a:xfrm>
        </p:spPr>
        <p:txBody>
          <a:bodyPr/>
          <a:lstStyle/>
          <a:p>
            <a:pPr marL="342900" indent="-342900">
              <a:buFont typeface="Arial" panose="020B0604020202020204" pitchFamily="34" charset="0"/>
              <a:buChar char="•"/>
            </a:pPr>
            <a:r>
              <a:rPr lang="en-US" sz="2400" dirty="0"/>
              <a:t>Manage azure </a:t>
            </a:r>
            <a:r>
              <a:rPr lang="en-US" sz="2400" dirty="0" err="1"/>
              <a:t>akv</a:t>
            </a:r>
            <a:r>
              <a:rPr lang="en-US" sz="2400" dirty="0"/>
              <a:t> settings as your source code</a:t>
            </a:r>
          </a:p>
          <a:p>
            <a:pPr marL="571500" lvl="2" indent="-342900">
              <a:buFont typeface="Arial" panose="020B0604020202020204" pitchFamily="34" charset="0"/>
              <a:buChar char="•"/>
            </a:pPr>
            <a:r>
              <a:rPr lang="en-US" dirty="0"/>
              <a:t>Store in git </a:t>
            </a:r>
          </a:p>
          <a:p>
            <a:pPr marL="571500" lvl="2" indent="-342900">
              <a:buFont typeface="Arial" panose="020B0604020202020204" pitchFamily="34" charset="0"/>
              <a:buChar char="•"/>
            </a:pPr>
            <a:r>
              <a:rPr lang="en-US" dirty="0"/>
              <a:t>Automate insert / update / delete, pushing them using </a:t>
            </a:r>
            <a:r>
              <a:rPr lang="en-US" dirty="0" err="1"/>
              <a:t>az</a:t>
            </a:r>
            <a:r>
              <a:rPr lang="en-US" dirty="0"/>
              <a:t> cli as part of the deploy pipeline</a:t>
            </a:r>
          </a:p>
          <a:p>
            <a:pPr marL="342900" lvl="1" indent="-342900">
              <a:buFont typeface="Arial" panose="020B0604020202020204" pitchFamily="34" charset="0"/>
              <a:buChar char="•"/>
            </a:pPr>
            <a:r>
              <a:rPr lang="en-US" sz="2400" dirty="0"/>
              <a:t>AKV cli has no batch import functionality.</a:t>
            </a:r>
          </a:p>
          <a:p>
            <a:pPr marL="571500" lvl="2" indent="-342900">
              <a:buFont typeface="Arial" panose="020B0604020202020204" pitchFamily="34" charset="0"/>
              <a:buChar char="•"/>
            </a:pPr>
            <a:r>
              <a:rPr lang="en-US" sz="2400" dirty="0"/>
              <a:t>You might want to give a try to some marketplace tasks, or ..</a:t>
            </a:r>
          </a:p>
          <a:p>
            <a:pPr marL="571500" lvl="2" indent="-342900">
              <a:buFont typeface="Arial" panose="020B0604020202020204" pitchFamily="34" charset="0"/>
              <a:buChar char="•"/>
            </a:pPr>
            <a:r>
              <a:rPr lang="en-US" sz="2400" dirty="0"/>
              <a:t>Maintain your own format in git and write custom script that use </a:t>
            </a:r>
            <a:r>
              <a:rPr lang="en-US" sz="2400" dirty="0" err="1"/>
              <a:t>az</a:t>
            </a:r>
            <a:r>
              <a:rPr lang="en-US" sz="2400" dirty="0"/>
              <a:t> cli directly</a:t>
            </a:r>
          </a:p>
          <a:p>
            <a:pPr marL="342900" lvl="1"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05846754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DF4A2-4E5C-47D4-B54F-46A7FAEABBB8}"/>
              </a:ext>
            </a:extLst>
          </p:cNvPr>
          <p:cNvSpPr>
            <a:spLocks noGrp="1"/>
          </p:cNvSpPr>
          <p:nvPr>
            <p:ph type="title"/>
          </p:nvPr>
        </p:nvSpPr>
        <p:spPr/>
        <p:txBody>
          <a:bodyPr/>
          <a:lstStyle/>
          <a:p>
            <a:r>
              <a:rPr lang="en-US" sz="4800" dirty="0" err="1"/>
              <a:t>GitOps</a:t>
            </a:r>
            <a:r>
              <a:rPr lang="en-US" sz="4800" dirty="0"/>
              <a:t> based management</a:t>
            </a:r>
            <a:endParaRPr lang="en-US" dirty="0"/>
          </a:p>
        </p:txBody>
      </p:sp>
      <p:sp>
        <p:nvSpPr>
          <p:cNvPr id="3" name="Text Placeholder 2">
            <a:extLst>
              <a:ext uri="{FF2B5EF4-FFF2-40B4-BE49-F238E27FC236}">
                <a16:creationId xmlns:a16="http://schemas.microsoft.com/office/drawing/2014/main" id="{F3AF1A79-532E-4B05-8D1E-EC5CFD95A599}"/>
              </a:ext>
            </a:extLst>
          </p:cNvPr>
          <p:cNvSpPr>
            <a:spLocks noGrp="1"/>
          </p:cNvSpPr>
          <p:nvPr>
            <p:ph type="body" sz="quarter" idx="10"/>
          </p:nvPr>
        </p:nvSpPr>
        <p:spPr>
          <a:xfrm>
            <a:off x="274638" y="2072265"/>
            <a:ext cx="11734798" cy="517065"/>
          </a:xfrm>
        </p:spPr>
        <p:txBody>
          <a:bodyPr/>
          <a:lstStyle/>
          <a:p>
            <a:pPr marL="342900" indent="-342900">
              <a:buFont typeface="Arial" panose="020B0604020202020204" pitchFamily="34" charset="0"/>
              <a:buChar char="•"/>
            </a:pPr>
            <a:r>
              <a:rPr lang="en-US" sz="2400" dirty="0"/>
              <a:t>DEMO</a:t>
            </a:r>
          </a:p>
        </p:txBody>
      </p:sp>
    </p:spTree>
    <p:extLst>
      <p:ext uri="{BB962C8B-B14F-4D97-AF65-F5344CB8AC3E}">
        <p14:creationId xmlns:p14="http://schemas.microsoft.com/office/powerpoint/2010/main" val="5519519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Secrets and Git</a:t>
            </a:r>
          </a:p>
        </p:txBody>
      </p:sp>
    </p:spTree>
    <p:extLst>
      <p:ext uri="{BB962C8B-B14F-4D97-AF65-F5344CB8AC3E}">
        <p14:creationId xmlns:p14="http://schemas.microsoft.com/office/powerpoint/2010/main" val="360291798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Agenda</a:t>
            </a:r>
          </a:p>
        </p:txBody>
      </p:sp>
      <p:sp>
        <p:nvSpPr>
          <p:cNvPr id="7" name="Text Placeholder 6"/>
          <p:cNvSpPr>
            <a:spLocks noGrp="1"/>
          </p:cNvSpPr>
          <p:nvPr>
            <p:ph type="body" sz="quarter" idx="10"/>
          </p:nvPr>
        </p:nvSpPr>
        <p:spPr>
          <a:xfrm>
            <a:off x="274638" y="1287463"/>
            <a:ext cx="11125199" cy="3508653"/>
          </a:xfrm>
        </p:spPr>
        <p:txBody>
          <a:bodyPr/>
          <a:lstStyle/>
          <a:p>
            <a:r>
              <a:rPr lang="it-IT" sz="2000" dirty="0" err="1"/>
              <a:t>Overview</a:t>
            </a:r>
            <a:r>
              <a:rPr lang="it-IT" sz="2000" dirty="0"/>
              <a:t> </a:t>
            </a:r>
          </a:p>
          <a:p>
            <a:endParaRPr lang="it-IT" sz="2000" dirty="0"/>
          </a:p>
          <a:p>
            <a:pPr marL="342900" indent="-342900">
              <a:buFont typeface="Arial" panose="020B0604020202020204" pitchFamily="34" charset="0"/>
              <a:buChar char="•"/>
            </a:pPr>
            <a:r>
              <a:rPr lang="it-IT" sz="2000" dirty="0" err="1"/>
              <a:t>GitOps</a:t>
            </a:r>
            <a:r>
              <a:rPr lang="it-IT" sz="2000" dirty="0"/>
              <a:t>: an </a:t>
            </a:r>
            <a:r>
              <a:rPr lang="it-IT" sz="2000" dirty="0" err="1"/>
              <a:t>introduction</a:t>
            </a:r>
            <a:endParaRPr lang="it-IT" sz="2000" dirty="0"/>
          </a:p>
          <a:p>
            <a:pPr marL="342900" indent="-342900">
              <a:buFont typeface="Arial" panose="020B0604020202020204" pitchFamily="34" charset="0"/>
              <a:buChar char="•"/>
            </a:pPr>
            <a:r>
              <a:rPr lang="it-IT" sz="2000" dirty="0"/>
              <a:t>Azure App </a:t>
            </a:r>
            <a:r>
              <a:rPr lang="it-IT" sz="2000" dirty="0" err="1"/>
              <a:t>Configuration</a:t>
            </a:r>
            <a:endParaRPr lang="it-IT" sz="2000" dirty="0"/>
          </a:p>
          <a:p>
            <a:pPr marL="342900" indent="-342900">
              <a:buFont typeface="Arial" panose="020B0604020202020204" pitchFamily="34" charset="0"/>
              <a:buChar char="•"/>
            </a:pPr>
            <a:r>
              <a:rPr lang="en-US" sz="2000" dirty="0"/>
              <a:t>Azure Key Vault (AKV) </a:t>
            </a:r>
            <a:r>
              <a:rPr lang="en-US" sz="2000" dirty="0">
                <a:solidFill>
                  <a:srgbClr val="001344"/>
                </a:solidFill>
              </a:rPr>
              <a:t>intro</a:t>
            </a:r>
            <a:endParaRPr lang="en-US" dirty="0">
              <a:solidFill>
                <a:srgbClr val="001344"/>
              </a:solidFill>
            </a:endParaRPr>
          </a:p>
          <a:p>
            <a:pPr marL="571500" lvl="2" indent="-342900">
              <a:buFont typeface="Arial" panose="020B0604020202020204" pitchFamily="34" charset="0"/>
              <a:buChar char="•"/>
            </a:pPr>
            <a:r>
              <a:rPr lang="en-US" dirty="0">
                <a:solidFill>
                  <a:srgbClr val="001344"/>
                </a:solidFill>
              </a:rPr>
              <a:t>AKV integration in Azure app configuration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Integrate app config and AKV in Azure DevOps (</a:t>
            </a:r>
            <a:r>
              <a:rPr lang="en-US" sz="2000" dirty="0" err="1"/>
              <a:t>gitOps</a:t>
            </a:r>
            <a:r>
              <a:rPr lang="en-US" sz="2000" dirty="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Secrets management in Git and the developers’ machine</a:t>
            </a:r>
          </a:p>
        </p:txBody>
      </p:sp>
    </p:spTree>
    <p:extLst>
      <p:ext uri="{BB962C8B-B14F-4D97-AF65-F5344CB8AC3E}">
        <p14:creationId xmlns:p14="http://schemas.microsoft.com/office/powerpoint/2010/main" val="16577192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3C49A-395C-414C-881E-F13094D32279}"/>
              </a:ext>
            </a:extLst>
          </p:cNvPr>
          <p:cNvSpPr>
            <a:spLocks noGrp="1"/>
          </p:cNvSpPr>
          <p:nvPr>
            <p:ph type="title"/>
          </p:nvPr>
        </p:nvSpPr>
        <p:spPr/>
        <p:txBody>
          <a:bodyPr/>
          <a:lstStyle/>
          <a:p>
            <a:r>
              <a:rPr lang="en-US" dirty="0"/>
              <a:t>Avoiding secrets in GIT</a:t>
            </a:r>
          </a:p>
        </p:txBody>
      </p:sp>
      <p:sp>
        <p:nvSpPr>
          <p:cNvPr id="3" name="Text Placeholder 2">
            <a:extLst>
              <a:ext uri="{FF2B5EF4-FFF2-40B4-BE49-F238E27FC236}">
                <a16:creationId xmlns:a16="http://schemas.microsoft.com/office/drawing/2014/main" id="{CCAC1231-C7F5-47B8-A644-5C332BD534AE}"/>
              </a:ext>
            </a:extLst>
          </p:cNvPr>
          <p:cNvSpPr>
            <a:spLocks noGrp="1"/>
          </p:cNvSpPr>
          <p:nvPr>
            <p:ph type="body" sz="quarter" idx="10"/>
          </p:nvPr>
        </p:nvSpPr>
        <p:spPr>
          <a:xfrm>
            <a:off x="274639" y="1363662"/>
            <a:ext cx="11734798" cy="4268861"/>
          </a:xfrm>
        </p:spPr>
        <p:txBody>
          <a:bodyPr/>
          <a:lstStyle/>
          <a:p>
            <a:pPr marL="342900" indent="-342900">
              <a:buFont typeface="Arial" panose="020B0604020202020204" pitchFamily="34" charset="0"/>
              <a:buChar char="•"/>
            </a:pPr>
            <a:r>
              <a:rPr lang="en-US" sz="2400" dirty="0"/>
              <a:t>Using AKV we don’t deploy assets containing secrets in plain text … </a:t>
            </a:r>
            <a:br>
              <a:rPr lang="en-US" sz="2400" dirty="0"/>
            </a:br>
            <a:br>
              <a:rPr lang="en-US" sz="2400" dirty="0"/>
            </a:br>
            <a:r>
              <a:rPr lang="en-US" sz="2400" dirty="0"/>
              <a:t>still your </a:t>
            </a:r>
            <a:r>
              <a:rPr lang="en-US" sz="2400" dirty="0" err="1"/>
              <a:t>secops</a:t>
            </a:r>
            <a:r>
              <a:rPr lang="en-US" sz="2400" dirty="0"/>
              <a:t> friends are not happy that you store secrets in git</a:t>
            </a:r>
            <a:br>
              <a:rPr lang="en-US" sz="2400" dirty="0"/>
            </a:br>
            <a:endParaRPr lang="en-US" sz="2400" dirty="0"/>
          </a:p>
          <a:p>
            <a:pPr marL="457200" indent="-457200">
              <a:buAutoNum type="alphaLcParenR"/>
            </a:pPr>
            <a:r>
              <a:rPr lang="en-US" sz="2400" dirty="0"/>
              <a:t>Use Azure </a:t>
            </a:r>
            <a:r>
              <a:rPr lang="en-US" sz="2400" dirty="0" err="1"/>
              <a:t>Devops</a:t>
            </a:r>
            <a:r>
              <a:rPr lang="en-US" sz="2400" dirty="0"/>
              <a:t> secrets variables</a:t>
            </a:r>
          </a:p>
          <a:p>
            <a:pPr marL="685800" lvl="2" indent="-457200">
              <a:buFont typeface="Arial" panose="020B0604020202020204" pitchFamily="34" charset="0"/>
              <a:buChar char="•"/>
            </a:pPr>
            <a:r>
              <a:rPr lang="en-US" dirty="0"/>
              <a:t>Poor history, not </a:t>
            </a:r>
            <a:r>
              <a:rPr lang="en-US" dirty="0" err="1"/>
              <a:t>GitOps</a:t>
            </a:r>
            <a:r>
              <a:rPr lang="en-US" dirty="0"/>
              <a:t> oriented</a:t>
            </a:r>
            <a:br>
              <a:rPr lang="en-US" dirty="0"/>
            </a:br>
            <a:endParaRPr lang="en-US" dirty="0"/>
          </a:p>
          <a:p>
            <a:pPr lvl="1"/>
            <a:r>
              <a:rPr lang="en-US" sz="2200" dirty="0">
                <a:solidFill>
                  <a:srgbClr val="001344"/>
                </a:solidFill>
              </a:rPr>
              <a:t>b) Store secrets in Git encrypted using AKV keys</a:t>
            </a:r>
          </a:p>
          <a:p>
            <a:pPr marL="571500" lvl="2" indent="-342900">
              <a:buFont typeface="Arial" panose="020B0604020202020204" pitchFamily="34" charset="0"/>
              <a:buChar char="•"/>
            </a:pPr>
            <a:r>
              <a:rPr lang="en-US" dirty="0"/>
              <a:t>Encryption part does not need to be protected (use public key)</a:t>
            </a:r>
          </a:p>
          <a:p>
            <a:pPr marL="571500" lvl="2" indent="-342900">
              <a:buFont typeface="Arial" panose="020B0604020202020204" pitchFamily="34" charset="0"/>
              <a:buChar char="•"/>
            </a:pPr>
            <a:r>
              <a:rPr lang="en-US" dirty="0"/>
              <a:t>Only principal used to deploy in azure </a:t>
            </a:r>
            <a:r>
              <a:rPr lang="en-US" dirty="0" err="1"/>
              <a:t>devops</a:t>
            </a:r>
            <a:r>
              <a:rPr lang="en-US" dirty="0"/>
              <a:t> will have rights to decrypt them right before pushing to AKV</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7392201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ADF7E-7097-4384-98DE-72AAE4F78378}"/>
              </a:ext>
            </a:extLst>
          </p:cNvPr>
          <p:cNvSpPr>
            <a:spLocks noGrp="1"/>
          </p:cNvSpPr>
          <p:nvPr>
            <p:ph type="title"/>
          </p:nvPr>
        </p:nvSpPr>
        <p:spPr/>
        <p:txBody>
          <a:bodyPr/>
          <a:lstStyle/>
          <a:p>
            <a:r>
              <a:rPr lang="en-US" dirty="0"/>
              <a:t>AKV Key Management</a:t>
            </a:r>
          </a:p>
        </p:txBody>
      </p:sp>
      <p:sp>
        <p:nvSpPr>
          <p:cNvPr id="3" name="Text Placeholder 2">
            <a:extLst>
              <a:ext uri="{FF2B5EF4-FFF2-40B4-BE49-F238E27FC236}">
                <a16:creationId xmlns:a16="http://schemas.microsoft.com/office/drawing/2014/main" id="{C6EC9A7D-ECEE-40D8-961F-AD4F17DF77C6}"/>
              </a:ext>
            </a:extLst>
          </p:cNvPr>
          <p:cNvSpPr>
            <a:spLocks noGrp="1"/>
          </p:cNvSpPr>
          <p:nvPr>
            <p:ph type="body" sz="quarter" idx="10"/>
          </p:nvPr>
        </p:nvSpPr>
        <p:spPr>
          <a:xfrm>
            <a:off x="258112" y="1355137"/>
            <a:ext cx="11734798" cy="1735860"/>
          </a:xfrm>
        </p:spPr>
        <p:txBody>
          <a:bodyPr/>
          <a:lstStyle/>
          <a:p>
            <a:pPr marL="342900" lvl="1" indent="-342900">
              <a:buFont typeface="Arial" panose="020B0604020202020204" pitchFamily="34" charset="0"/>
              <a:buChar char="•"/>
            </a:pPr>
            <a:r>
              <a:rPr lang="en-US" sz="2400" dirty="0"/>
              <a:t>software-protected:  asymmetric encryption only</a:t>
            </a:r>
          </a:p>
          <a:p>
            <a:pPr marL="342900" lvl="1" indent="-342900">
              <a:buFont typeface="Arial" panose="020B0604020202020204" pitchFamily="34" charset="0"/>
              <a:buChar char="•"/>
            </a:pPr>
            <a:r>
              <a:rPr lang="en-US" sz="2400" dirty="0"/>
              <a:t>hardware-protected asymmetric and symmetric encryption (HSM)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sp>
        <p:nvSpPr>
          <p:cNvPr id="4" name="Rectangle 3">
            <a:extLst>
              <a:ext uri="{FF2B5EF4-FFF2-40B4-BE49-F238E27FC236}">
                <a16:creationId xmlns:a16="http://schemas.microsoft.com/office/drawing/2014/main" id="{B8B40443-8638-4DDE-94FE-9C132E0B7685}"/>
              </a:ext>
            </a:extLst>
          </p:cNvPr>
          <p:cNvSpPr/>
          <p:nvPr/>
        </p:nvSpPr>
        <p:spPr>
          <a:xfrm>
            <a:off x="473560" y="2887662"/>
            <a:ext cx="10256921" cy="34299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#az </a:t>
            </a:r>
            <a:r>
              <a:rPr lang="en-US" dirty="0" err="1"/>
              <a:t>keyvault</a:t>
            </a:r>
            <a:r>
              <a:rPr lang="en-US" dirty="0"/>
              <a:t> key create --vault-name myvault1 --name mykey1 --size 4096 </a:t>
            </a:r>
            <a:br>
              <a:rPr lang="en-US" dirty="0"/>
            </a:br>
            <a:endParaRPr lang="en-US" dirty="0"/>
          </a:p>
          <a:p>
            <a:r>
              <a:rPr lang="en-US" dirty="0"/>
              <a:t># encrypt (use public key) </a:t>
            </a:r>
          </a:p>
          <a:p>
            <a:r>
              <a:rPr lang="en-US" dirty="0"/>
              <a:t>$x= </a:t>
            </a:r>
            <a:r>
              <a:rPr lang="en-US" dirty="0" err="1"/>
              <a:t>az</a:t>
            </a:r>
            <a:r>
              <a:rPr lang="en-US" dirty="0"/>
              <a:t> </a:t>
            </a:r>
            <a:r>
              <a:rPr lang="en-US" dirty="0" err="1"/>
              <a:t>keyvault</a:t>
            </a:r>
            <a:r>
              <a:rPr lang="en-US" dirty="0"/>
              <a:t> key </a:t>
            </a:r>
            <a:r>
              <a:rPr lang="en-US" b="1" dirty="0"/>
              <a:t>encrypt</a:t>
            </a:r>
            <a:r>
              <a:rPr lang="en-US" dirty="0"/>
              <a:t> --name mykey1 --vault-name myvault1 --value $secret --data-type plaintext  --algorithm RSA-OAEP | </a:t>
            </a:r>
            <a:r>
              <a:rPr lang="en-US" dirty="0" err="1"/>
              <a:t>ConvertFrom-Json</a:t>
            </a:r>
            <a:endParaRPr lang="en-US" dirty="0"/>
          </a:p>
          <a:p>
            <a:r>
              <a:rPr lang="en-US" dirty="0"/>
              <a:t>write-host "encrypted "  $</a:t>
            </a:r>
            <a:r>
              <a:rPr lang="en-US" dirty="0" err="1"/>
              <a:t>x.result</a:t>
            </a:r>
            <a:endParaRPr lang="en-US" dirty="0"/>
          </a:p>
          <a:p>
            <a:endParaRPr lang="en-US" dirty="0"/>
          </a:p>
          <a:p>
            <a:r>
              <a:rPr lang="en-US" dirty="0"/>
              <a:t># decrypt (use private key) </a:t>
            </a:r>
          </a:p>
          <a:p>
            <a:r>
              <a:rPr lang="en-US" dirty="0"/>
              <a:t>$y= </a:t>
            </a:r>
            <a:r>
              <a:rPr lang="en-US" dirty="0" err="1"/>
              <a:t>az</a:t>
            </a:r>
            <a:r>
              <a:rPr lang="en-US" dirty="0"/>
              <a:t> </a:t>
            </a:r>
            <a:r>
              <a:rPr lang="en-US" dirty="0" err="1"/>
              <a:t>keyvault</a:t>
            </a:r>
            <a:r>
              <a:rPr lang="en-US" dirty="0"/>
              <a:t> key </a:t>
            </a:r>
            <a:r>
              <a:rPr lang="en-US" b="1" dirty="0"/>
              <a:t>decrypt</a:t>
            </a:r>
            <a:r>
              <a:rPr lang="en-US" dirty="0"/>
              <a:t> --name mykey1 --vault-name myvault1 --value $</a:t>
            </a:r>
            <a:r>
              <a:rPr lang="en-US" dirty="0" err="1"/>
              <a:t>x.result</a:t>
            </a:r>
            <a:r>
              <a:rPr lang="en-US" dirty="0"/>
              <a:t> --data-type plaintext  --algorithm RSA-OAEP | </a:t>
            </a:r>
            <a:r>
              <a:rPr lang="en-US" dirty="0" err="1"/>
              <a:t>ConvertFrom-Json</a:t>
            </a:r>
            <a:endParaRPr lang="en-US" dirty="0"/>
          </a:p>
          <a:p>
            <a:r>
              <a:rPr lang="en-US" dirty="0"/>
              <a:t>write-host "</a:t>
            </a:r>
            <a:r>
              <a:rPr lang="en-US" dirty="0" err="1"/>
              <a:t>decripted</a:t>
            </a:r>
            <a:r>
              <a:rPr lang="en-US" dirty="0"/>
              <a:t> "  $</a:t>
            </a:r>
            <a:r>
              <a:rPr lang="en-US" dirty="0" err="1"/>
              <a:t>y.result</a:t>
            </a:r>
            <a:endParaRPr lang="en-US" dirty="0"/>
          </a:p>
        </p:txBody>
      </p:sp>
    </p:spTree>
    <p:extLst>
      <p:ext uri="{BB962C8B-B14F-4D97-AF65-F5344CB8AC3E}">
        <p14:creationId xmlns:p14="http://schemas.microsoft.com/office/powerpoint/2010/main" val="18109255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A58C9-4123-48EC-9C0B-E593D5A77F7E}"/>
              </a:ext>
            </a:extLst>
          </p:cNvPr>
          <p:cNvSpPr>
            <a:spLocks noGrp="1"/>
          </p:cNvSpPr>
          <p:nvPr>
            <p:ph type="title"/>
          </p:nvPr>
        </p:nvSpPr>
        <p:spPr/>
        <p:txBody>
          <a:bodyPr/>
          <a:lstStyle/>
          <a:p>
            <a:r>
              <a:rPr lang="en-US" dirty="0"/>
              <a:t>Secrets and the dev environment: 1</a:t>
            </a:r>
          </a:p>
        </p:txBody>
      </p:sp>
      <p:sp>
        <p:nvSpPr>
          <p:cNvPr id="3" name="Text Placeholder 2">
            <a:extLst>
              <a:ext uri="{FF2B5EF4-FFF2-40B4-BE49-F238E27FC236}">
                <a16:creationId xmlns:a16="http://schemas.microsoft.com/office/drawing/2014/main" id="{0E6C52A6-5CDB-4160-B6FC-C42550F98785}"/>
              </a:ext>
            </a:extLst>
          </p:cNvPr>
          <p:cNvSpPr>
            <a:spLocks noGrp="1"/>
          </p:cNvSpPr>
          <p:nvPr>
            <p:ph type="body" sz="quarter" idx="10"/>
          </p:nvPr>
        </p:nvSpPr>
        <p:spPr>
          <a:xfrm>
            <a:off x="274638" y="2072265"/>
            <a:ext cx="11734798" cy="3287054"/>
          </a:xfrm>
        </p:spPr>
        <p:txBody>
          <a:bodyPr/>
          <a:lstStyle/>
          <a:p>
            <a:pPr marL="342900" indent="-342900">
              <a:buFont typeface="Arial" panose="020B0604020202020204" pitchFamily="34" charset="0"/>
              <a:buChar char="•"/>
            </a:pPr>
            <a:r>
              <a:rPr lang="en-US" sz="2400" dirty="0"/>
              <a:t>Not using app configuration / AKV  instances in Dev</a:t>
            </a:r>
          </a:p>
          <a:p>
            <a:pPr marL="342900" indent="-342900">
              <a:buFont typeface="Arial" panose="020B0604020202020204" pitchFamily="34" charset="0"/>
              <a:buChar char="•"/>
            </a:pPr>
            <a:r>
              <a:rPr lang="en-US" sz="2400" dirty="0"/>
              <a:t>Comment out with #if DEBUG app config and </a:t>
            </a:r>
            <a:r>
              <a:rPr lang="en-US" sz="2400" dirty="0" err="1"/>
              <a:t>akv</a:t>
            </a:r>
            <a:r>
              <a:rPr lang="en-US" sz="2400" dirty="0"/>
              <a:t> registration</a:t>
            </a:r>
          </a:p>
          <a:p>
            <a:pPr marL="342900" lvl="1" indent="-342900">
              <a:buFont typeface="Arial" panose="020B0604020202020204" pitchFamily="34" charset="0"/>
              <a:buChar char="•"/>
            </a:pPr>
            <a:r>
              <a:rPr lang="en-US" sz="2400" dirty="0">
                <a:solidFill>
                  <a:srgbClr val="001344"/>
                </a:solidFill>
              </a:rPr>
              <a:t>For secrets use </a:t>
            </a:r>
            <a:r>
              <a:rPr lang="en-US" sz="2400" dirty="0" err="1">
                <a:solidFill>
                  <a:srgbClr val="001344"/>
                </a:solidFill>
              </a:rPr>
              <a:t>.net</a:t>
            </a:r>
            <a:r>
              <a:rPr lang="en-US" sz="2400" dirty="0">
                <a:solidFill>
                  <a:srgbClr val="001344"/>
                </a:solidFill>
              </a:rPr>
              <a:t> secrets configuration provider (available by default in </a:t>
            </a:r>
            <a:r>
              <a:rPr lang="en-US" sz="2400" dirty="0" err="1">
                <a:solidFill>
                  <a:srgbClr val="001344"/>
                </a:solidFill>
              </a:rPr>
              <a:t>.net</a:t>
            </a:r>
            <a:r>
              <a:rPr lang="en-US" sz="2400" dirty="0">
                <a:solidFill>
                  <a:srgbClr val="001344"/>
                </a:solidFill>
              </a:rPr>
              <a:t> core)</a:t>
            </a:r>
          </a:p>
          <a:p>
            <a:pPr marL="571500" lvl="2" indent="-342900">
              <a:buFont typeface="Arial" panose="020B0604020202020204" pitchFamily="34" charset="0"/>
              <a:buChar char="•"/>
            </a:pPr>
            <a:r>
              <a:rPr lang="en-US" sz="2400" dirty="0"/>
              <a:t>They are stored in plain text in a file, but the file is out of git folder root</a:t>
            </a:r>
          </a:p>
          <a:p>
            <a:pPr marL="571500" lvl="2" indent="-342900">
              <a:buFont typeface="Arial" panose="020B0604020202020204" pitchFamily="34" charset="0"/>
              <a:buChar char="•"/>
            </a:pPr>
            <a:r>
              <a:rPr lang="en-US" sz="2400" dirty="0"/>
              <a:t>Share among </a:t>
            </a:r>
            <a:r>
              <a:rPr lang="en-US" sz="2400" dirty="0" err="1"/>
              <a:t>devs</a:t>
            </a:r>
            <a:r>
              <a:rPr lang="en-US" sz="2400" dirty="0"/>
              <a:t> using you company password keeper tool</a:t>
            </a:r>
          </a:p>
          <a:p>
            <a:pPr marL="342900" lvl="1"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7386813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57B66-86C0-49E6-BEFD-919790228DE5}"/>
              </a:ext>
            </a:extLst>
          </p:cNvPr>
          <p:cNvSpPr>
            <a:spLocks noGrp="1"/>
          </p:cNvSpPr>
          <p:nvPr>
            <p:ph type="title"/>
          </p:nvPr>
        </p:nvSpPr>
        <p:spPr/>
        <p:txBody>
          <a:bodyPr/>
          <a:lstStyle/>
          <a:p>
            <a:r>
              <a:rPr lang="en-US" dirty="0"/>
              <a:t>Local secrets provider in dev machine</a:t>
            </a:r>
          </a:p>
        </p:txBody>
      </p:sp>
      <p:pic>
        <p:nvPicPr>
          <p:cNvPr id="4" name="Picture 3">
            <a:extLst>
              <a:ext uri="{FF2B5EF4-FFF2-40B4-BE49-F238E27FC236}">
                <a16:creationId xmlns:a16="http://schemas.microsoft.com/office/drawing/2014/main" id="{0FB18D5B-DC03-4263-A611-D393511234B9}"/>
              </a:ext>
            </a:extLst>
          </p:cNvPr>
          <p:cNvPicPr>
            <a:picLocks noChangeAspect="1"/>
          </p:cNvPicPr>
          <p:nvPr/>
        </p:nvPicPr>
        <p:blipFill>
          <a:blip r:embed="rId2"/>
          <a:stretch>
            <a:fillRect/>
          </a:stretch>
        </p:blipFill>
        <p:spPr>
          <a:xfrm>
            <a:off x="1604436" y="1592262"/>
            <a:ext cx="10557401" cy="4667795"/>
          </a:xfrm>
          <a:prstGeom prst="rect">
            <a:avLst/>
          </a:prstGeom>
        </p:spPr>
      </p:pic>
      <p:pic>
        <p:nvPicPr>
          <p:cNvPr id="5" name="Picture 4">
            <a:extLst>
              <a:ext uri="{FF2B5EF4-FFF2-40B4-BE49-F238E27FC236}">
                <a16:creationId xmlns:a16="http://schemas.microsoft.com/office/drawing/2014/main" id="{028C0555-B730-4C22-A442-A0F984CBD04D}"/>
              </a:ext>
            </a:extLst>
          </p:cNvPr>
          <p:cNvPicPr>
            <a:picLocks noChangeAspect="1"/>
          </p:cNvPicPr>
          <p:nvPr/>
        </p:nvPicPr>
        <p:blipFill>
          <a:blip r:embed="rId3"/>
          <a:stretch>
            <a:fillRect/>
          </a:stretch>
        </p:blipFill>
        <p:spPr>
          <a:xfrm>
            <a:off x="206845" y="3602751"/>
            <a:ext cx="7561455" cy="2465226"/>
          </a:xfrm>
          <a:prstGeom prst="rect">
            <a:avLst/>
          </a:prstGeom>
        </p:spPr>
      </p:pic>
      <p:sp>
        <p:nvSpPr>
          <p:cNvPr id="6" name="Rectangle 5">
            <a:extLst>
              <a:ext uri="{FF2B5EF4-FFF2-40B4-BE49-F238E27FC236}">
                <a16:creationId xmlns:a16="http://schemas.microsoft.com/office/drawing/2014/main" id="{1472EA72-BF52-4D9D-BCA7-BB8251D5882E}"/>
              </a:ext>
            </a:extLst>
          </p:cNvPr>
          <p:cNvSpPr/>
          <p:nvPr/>
        </p:nvSpPr>
        <p:spPr>
          <a:xfrm>
            <a:off x="350837" y="6377783"/>
            <a:ext cx="11375858" cy="523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C:\Users\enrico.sabbadin\AppData\Roaming\Microsoft\UserSecrets\88b3b20b-a40f-4f38-ab50-e4d82208295a</a:t>
            </a:r>
          </a:p>
        </p:txBody>
      </p:sp>
    </p:spTree>
    <p:extLst>
      <p:ext uri="{BB962C8B-B14F-4D97-AF65-F5344CB8AC3E}">
        <p14:creationId xmlns:p14="http://schemas.microsoft.com/office/powerpoint/2010/main" val="13965196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C1EFC-4D4F-4D9A-A04E-DEE3009BB362}"/>
              </a:ext>
            </a:extLst>
          </p:cNvPr>
          <p:cNvSpPr>
            <a:spLocks noGrp="1"/>
          </p:cNvSpPr>
          <p:nvPr>
            <p:ph type="title"/>
          </p:nvPr>
        </p:nvSpPr>
        <p:spPr/>
        <p:txBody>
          <a:bodyPr/>
          <a:lstStyle/>
          <a:p>
            <a:r>
              <a:rPr lang="en-US" dirty="0"/>
              <a:t>Secrets and the dev environment: 2</a:t>
            </a:r>
          </a:p>
        </p:txBody>
      </p:sp>
      <p:sp>
        <p:nvSpPr>
          <p:cNvPr id="3" name="Text Placeholder 2">
            <a:extLst>
              <a:ext uri="{FF2B5EF4-FFF2-40B4-BE49-F238E27FC236}">
                <a16:creationId xmlns:a16="http://schemas.microsoft.com/office/drawing/2014/main" id="{75817FAA-5EDF-4C48-A73D-D38D24DEC32D}"/>
              </a:ext>
            </a:extLst>
          </p:cNvPr>
          <p:cNvSpPr>
            <a:spLocks noGrp="1"/>
          </p:cNvSpPr>
          <p:nvPr>
            <p:ph type="body" sz="quarter" idx="10"/>
          </p:nvPr>
        </p:nvSpPr>
        <p:spPr>
          <a:xfrm>
            <a:off x="274638" y="2072265"/>
            <a:ext cx="11734798" cy="4832092"/>
          </a:xfrm>
        </p:spPr>
        <p:txBody>
          <a:bodyPr/>
          <a:lstStyle/>
          <a:p>
            <a:pPr marL="342900" indent="-342900">
              <a:buFont typeface="Arial" panose="020B0604020202020204" pitchFamily="34" charset="0"/>
              <a:buChar char="•"/>
            </a:pPr>
            <a:r>
              <a:rPr lang="en-US" sz="2400" dirty="0"/>
              <a:t>The developer env access App config and AKV dv instances</a:t>
            </a:r>
          </a:p>
          <a:p>
            <a:pPr marL="571500" lvl="2" indent="-342900">
              <a:buFont typeface="Arial" panose="020B0604020202020204" pitchFamily="34" charset="0"/>
              <a:buChar char="•"/>
            </a:pPr>
            <a:r>
              <a:rPr lang="en-US" dirty="0"/>
              <a:t>One change affects all </a:t>
            </a:r>
            <a:r>
              <a:rPr lang="en-US" dirty="0" err="1"/>
              <a:t>deveopers</a:t>
            </a:r>
            <a:endParaRPr lang="en-US" sz="2400" dirty="0"/>
          </a:p>
          <a:p>
            <a:pPr marL="342900" indent="-342900">
              <a:buFont typeface="Arial" panose="020B0604020202020204" pitchFamily="34" charset="0"/>
              <a:buChar char="•"/>
            </a:pPr>
            <a:r>
              <a:rPr lang="en-US" sz="2400" dirty="0"/>
              <a:t>You must implement a custom config provider configuration order so that </a:t>
            </a:r>
            <a:r>
              <a:rPr lang="en-US" sz="2400" dirty="0" err="1"/>
              <a:t>app.config</a:t>
            </a:r>
            <a:r>
              <a:rPr lang="en-US" sz="2400" dirty="0"/>
              <a:t>/secrets providers wins over azure app config and AKV </a:t>
            </a:r>
          </a:p>
          <a:p>
            <a:pPr marL="571500" lvl="2" indent="-342900">
              <a:buFont typeface="Arial" panose="020B0604020202020204" pitchFamily="34" charset="0"/>
              <a:buChar char="•"/>
            </a:pPr>
            <a:r>
              <a:rPr lang="en-US" sz="2400" dirty="0"/>
              <a:t>This allows a developer to overwrite locally some settings coming from a shared app config/</a:t>
            </a:r>
            <a:r>
              <a:rPr lang="en-US" sz="2400" dirty="0" err="1"/>
              <a:t>akv</a:t>
            </a:r>
            <a:endParaRPr lang="en-US" sz="2400" dirty="0"/>
          </a:p>
          <a:p>
            <a:pPr lvl="2"/>
            <a:br>
              <a:rPr lang="en-US" sz="2400" dirty="0"/>
            </a:br>
            <a:r>
              <a:rPr lang="en-US" sz="2400" dirty="0"/>
              <a:t>DEMO</a:t>
            </a:r>
          </a:p>
          <a:p>
            <a:pPr marL="342900" lvl="1" indent="-342900">
              <a:buFont typeface="Arial" panose="020B0604020202020204" pitchFamily="34" charset="0"/>
              <a:buChar char="•"/>
            </a:pPr>
            <a:r>
              <a:rPr lang="en-US" dirty="0"/>
              <a:t>app-config-provider-order</a:t>
            </a:r>
          </a:p>
          <a:p>
            <a:pPr marL="571500" lvl="2" indent="-342900">
              <a:buFont typeface="Arial" panose="020B0604020202020204" pitchFamily="34" charset="0"/>
              <a:buChar char="•"/>
            </a:pPr>
            <a:r>
              <a:rPr lang="en-US" dirty="0"/>
              <a:t>How to: </a:t>
            </a:r>
            <a:r>
              <a:rPr lang="en-US" dirty="0" err="1"/>
              <a:t>app.config</a:t>
            </a:r>
            <a:r>
              <a:rPr lang="en-US" dirty="0"/>
              <a:t> wins over app configuration</a:t>
            </a:r>
          </a:p>
          <a:p>
            <a:pPr marL="571500" lvl="2" indent="-342900">
              <a:buFont typeface="Arial" panose="020B0604020202020204" pitchFamily="34" charset="0"/>
              <a:buChar char="•"/>
            </a:pPr>
            <a:endParaRPr lang="en-US" sz="2400" dirty="0"/>
          </a:p>
          <a:p>
            <a:endParaRPr lang="en-US" dirty="0"/>
          </a:p>
        </p:txBody>
      </p:sp>
    </p:spTree>
    <p:extLst>
      <p:ext uri="{BB962C8B-B14F-4D97-AF65-F5344CB8AC3E}">
        <p14:creationId xmlns:p14="http://schemas.microsoft.com/office/powerpoint/2010/main" val="407883675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A90E0-FDE0-FA73-82E5-EA136B0DB4F3}"/>
              </a:ext>
            </a:extLst>
          </p:cNvPr>
          <p:cNvSpPr>
            <a:spLocks noGrp="1"/>
          </p:cNvSpPr>
          <p:nvPr>
            <p:ph type="title"/>
          </p:nvPr>
        </p:nvSpPr>
        <p:spPr/>
        <p:txBody>
          <a:bodyPr/>
          <a:lstStyle/>
          <a:p>
            <a:r>
              <a:rPr lang="it-IT" dirty="0"/>
              <a:t>Git repo</a:t>
            </a:r>
            <a:endParaRPr lang="en-US" dirty="0"/>
          </a:p>
        </p:txBody>
      </p:sp>
      <p:sp>
        <p:nvSpPr>
          <p:cNvPr id="3" name="Text Placeholder 2">
            <a:extLst>
              <a:ext uri="{FF2B5EF4-FFF2-40B4-BE49-F238E27FC236}">
                <a16:creationId xmlns:a16="http://schemas.microsoft.com/office/drawing/2014/main" id="{0D1064EE-FF01-836F-F427-1B4ED9575F44}"/>
              </a:ext>
            </a:extLst>
          </p:cNvPr>
          <p:cNvSpPr>
            <a:spLocks noGrp="1"/>
          </p:cNvSpPr>
          <p:nvPr>
            <p:ph type="body" sz="quarter" idx="10"/>
          </p:nvPr>
        </p:nvSpPr>
        <p:spPr>
          <a:xfrm>
            <a:off x="274638" y="2072265"/>
            <a:ext cx="11734798" cy="1292662"/>
          </a:xfrm>
        </p:spPr>
        <p:txBody>
          <a:bodyPr/>
          <a:lstStyle/>
          <a:p>
            <a:r>
              <a:rPr lang="en-US" dirty="0"/>
              <a:t>https://github.com/sabbadino/global-azure-app-config-key-vault</a:t>
            </a:r>
          </a:p>
        </p:txBody>
      </p:sp>
    </p:spTree>
    <p:extLst>
      <p:ext uri="{BB962C8B-B14F-4D97-AF65-F5344CB8AC3E}">
        <p14:creationId xmlns:p14="http://schemas.microsoft.com/office/powerpoint/2010/main" val="278984199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09DEF7-9C2D-4B95-B7A9-43F5ECEC649A}"/>
              </a:ext>
            </a:extLst>
          </p:cNvPr>
          <p:cNvSpPr>
            <a:spLocks noGrp="1"/>
          </p:cNvSpPr>
          <p:nvPr>
            <p:ph type="body" sz="quarter" idx="10"/>
          </p:nvPr>
        </p:nvSpPr>
        <p:spPr>
          <a:xfrm>
            <a:off x="274638" y="2072265"/>
            <a:ext cx="11734798" cy="738664"/>
          </a:xfrm>
        </p:spPr>
        <p:txBody>
          <a:bodyPr/>
          <a:lstStyle/>
          <a:p>
            <a:r>
              <a:rPr lang="en-US" dirty="0"/>
              <a:t>QUESTIONS ? </a:t>
            </a:r>
          </a:p>
        </p:txBody>
      </p:sp>
    </p:spTree>
    <p:extLst>
      <p:ext uri="{BB962C8B-B14F-4D97-AF65-F5344CB8AC3E}">
        <p14:creationId xmlns:p14="http://schemas.microsoft.com/office/powerpoint/2010/main" val="349296153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7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6701" y="2114550"/>
            <a:ext cx="9567735" cy="1840230"/>
          </a:xfrm>
        </p:spPr>
        <p:txBody>
          <a:bodyPr/>
          <a:lstStyle/>
          <a:p>
            <a:r>
              <a:rPr lang="en-US" sz="6000" dirty="0" err="1"/>
              <a:t>GitOps</a:t>
            </a:r>
            <a:r>
              <a:rPr lang="en-US" sz="6000" dirty="0"/>
              <a:t> – Yet one other Ops?</a:t>
            </a:r>
          </a:p>
        </p:txBody>
      </p:sp>
    </p:spTree>
    <p:extLst>
      <p:ext uri="{BB962C8B-B14F-4D97-AF65-F5344CB8AC3E}">
        <p14:creationId xmlns:p14="http://schemas.microsoft.com/office/powerpoint/2010/main" val="249089577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1573-169A-40CC-813F-E414497DE6A2}"/>
              </a:ext>
            </a:extLst>
          </p:cNvPr>
          <p:cNvSpPr>
            <a:spLocks noGrp="1"/>
          </p:cNvSpPr>
          <p:nvPr>
            <p:ph type="title"/>
          </p:nvPr>
        </p:nvSpPr>
        <p:spPr/>
        <p:txBody>
          <a:bodyPr/>
          <a:lstStyle/>
          <a:p>
            <a:r>
              <a:rPr lang="it-IT" dirty="0" err="1"/>
              <a:t>GitOps</a:t>
            </a:r>
            <a:r>
              <a:rPr lang="it-IT" dirty="0"/>
              <a:t>: </a:t>
            </a:r>
            <a:r>
              <a:rPr lang="en-US" dirty="0"/>
              <a:t>Overview</a:t>
            </a:r>
          </a:p>
        </p:txBody>
      </p:sp>
      <p:pic>
        <p:nvPicPr>
          <p:cNvPr id="1026" name="Picture 2" descr="kelsey hightower - Reddit post and comment search - SocialGrep">
            <a:extLst>
              <a:ext uri="{FF2B5EF4-FFF2-40B4-BE49-F238E27FC236}">
                <a16:creationId xmlns:a16="http://schemas.microsoft.com/office/drawing/2014/main" id="{7F797429-E7D5-4B55-4E55-9BDEB1922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1137" y="1626776"/>
            <a:ext cx="6934200" cy="374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5687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1573-169A-40CC-813F-E414497DE6A2}"/>
              </a:ext>
            </a:extLst>
          </p:cNvPr>
          <p:cNvSpPr>
            <a:spLocks noGrp="1"/>
          </p:cNvSpPr>
          <p:nvPr>
            <p:ph type="title"/>
          </p:nvPr>
        </p:nvSpPr>
        <p:spPr/>
        <p:txBody>
          <a:bodyPr/>
          <a:lstStyle/>
          <a:p>
            <a:r>
              <a:rPr lang="it-IT" dirty="0" err="1"/>
              <a:t>GitOps</a:t>
            </a:r>
            <a:r>
              <a:rPr lang="it-IT" dirty="0"/>
              <a:t>: </a:t>
            </a:r>
            <a:r>
              <a:rPr lang="en-US" dirty="0"/>
              <a:t>Overview</a:t>
            </a:r>
          </a:p>
        </p:txBody>
      </p:sp>
      <p:pic>
        <p:nvPicPr>
          <p:cNvPr id="4" name="Picture 2" descr="Adopting GitOps for Self-Service Developer Platforms: Practical Strategies  – The New Stack">
            <a:extLst>
              <a:ext uri="{FF2B5EF4-FFF2-40B4-BE49-F238E27FC236}">
                <a16:creationId xmlns:a16="http://schemas.microsoft.com/office/drawing/2014/main" id="{3044C547-E093-55E9-53B2-20CB8475F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838" y="1437602"/>
            <a:ext cx="7010400" cy="37653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2A75A7-D4BC-A59D-EAF3-0BEF56459390}"/>
              </a:ext>
            </a:extLst>
          </p:cNvPr>
          <p:cNvSpPr txBox="1"/>
          <p:nvPr/>
        </p:nvSpPr>
        <p:spPr>
          <a:xfrm>
            <a:off x="427037" y="5356066"/>
            <a:ext cx="10210799" cy="1200329"/>
          </a:xfrm>
          <a:prstGeom prst="rect">
            <a:avLst/>
          </a:prstGeom>
          <a:noFill/>
        </p:spPr>
        <p:txBody>
          <a:bodyPr wrap="square">
            <a:spAutoFit/>
          </a:bodyPr>
          <a:lstStyle/>
          <a:p>
            <a:pPr algn="ctr"/>
            <a:r>
              <a:rPr lang="it-IT" dirty="0"/>
              <a:t>“DevOps </a:t>
            </a:r>
            <a:r>
              <a:rPr lang="it-IT" dirty="0" err="1"/>
              <a:t>is</a:t>
            </a:r>
            <a:r>
              <a:rPr lang="it-IT" dirty="0"/>
              <a:t> </a:t>
            </a:r>
            <a:r>
              <a:rPr lang="it-IT" dirty="0" err="1"/>
              <a:t>all</a:t>
            </a:r>
            <a:r>
              <a:rPr lang="it-IT" dirty="0"/>
              <a:t> </a:t>
            </a:r>
            <a:r>
              <a:rPr lang="it-IT" dirty="0" err="1"/>
              <a:t>about</a:t>
            </a:r>
            <a:r>
              <a:rPr lang="it-IT" dirty="0"/>
              <a:t> the cultural </a:t>
            </a:r>
            <a:r>
              <a:rPr lang="it-IT" dirty="0" err="1"/>
              <a:t>change</a:t>
            </a:r>
            <a:r>
              <a:rPr lang="it-IT" dirty="0"/>
              <a:t> in an </a:t>
            </a:r>
            <a:r>
              <a:rPr lang="it-IT" dirty="0" err="1"/>
              <a:t>organization</a:t>
            </a:r>
            <a:r>
              <a:rPr lang="it-IT" dirty="0"/>
              <a:t> to make people work </a:t>
            </a:r>
            <a:r>
              <a:rPr lang="it-IT" dirty="0" err="1"/>
              <a:t>better</a:t>
            </a:r>
            <a:r>
              <a:rPr lang="it-IT" dirty="0"/>
              <a:t> </a:t>
            </a:r>
            <a:r>
              <a:rPr lang="it-IT" dirty="0" err="1"/>
              <a:t>together</a:t>
            </a:r>
            <a:r>
              <a:rPr lang="it-IT" dirty="0"/>
              <a:t>.</a:t>
            </a:r>
          </a:p>
          <a:p>
            <a:pPr marL="342900" indent="-342900" algn="ctr">
              <a:buFont typeface="Arial" panose="020B0604020202020204" pitchFamily="34" charset="0"/>
              <a:buChar char="•"/>
            </a:pPr>
            <a:endParaRPr lang="it-IT" dirty="0"/>
          </a:p>
          <a:p>
            <a:pPr algn="ctr"/>
            <a:r>
              <a:rPr lang="it-IT" dirty="0" err="1"/>
              <a:t>GitOps</a:t>
            </a:r>
            <a:r>
              <a:rPr lang="it-IT" dirty="0"/>
              <a:t> </a:t>
            </a:r>
            <a:r>
              <a:rPr lang="it-IT" dirty="0" err="1"/>
              <a:t>is</a:t>
            </a:r>
            <a:r>
              <a:rPr lang="it-IT" dirty="0"/>
              <a:t> a technique to </a:t>
            </a:r>
            <a:r>
              <a:rPr lang="it-IT" dirty="0" err="1"/>
              <a:t>implement</a:t>
            </a:r>
            <a:r>
              <a:rPr lang="it-IT" dirty="0"/>
              <a:t> </a:t>
            </a:r>
            <a:r>
              <a:rPr lang="it-IT" dirty="0" err="1"/>
              <a:t>Continuous</a:t>
            </a:r>
            <a:r>
              <a:rPr lang="it-IT" dirty="0"/>
              <a:t> Delivery.”</a:t>
            </a:r>
          </a:p>
          <a:p>
            <a:pPr marL="342900" indent="-342900" algn="ctr">
              <a:buFont typeface="Arial" panose="020B0604020202020204" pitchFamily="34" charset="0"/>
              <a:buChar char="•"/>
            </a:pPr>
            <a:endParaRPr lang="it-IT" dirty="0" err="1"/>
          </a:p>
        </p:txBody>
      </p:sp>
    </p:spTree>
    <p:extLst>
      <p:ext uri="{BB962C8B-B14F-4D97-AF65-F5344CB8AC3E}">
        <p14:creationId xmlns:p14="http://schemas.microsoft.com/office/powerpoint/2010/main" val="29351639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1573-169A-40CC-813F-E414497DE6A2}"/>
              </a:ext>
            </a:extLst>
          </p:cNvPr>
          <p:cNvSpPr>
            <a:spLocks noGrp="1"/>
          </p:cNvSpPr>
          <p:nvPr>
            <p:ph type="title"/>
          </p:nvPr>
        </p:nvSpPr>
        <p:spPr/>
        <p:txBody>
          <a:bodyPr/>
          <a:lstStyle/>
          <a:p>
            <a:r>
              <a:rPr lang="it-IT" dirty="0" err="1"/>
              <a:t>GitOps</a:t>
            </a:r>
            <a:r>
              <a:rPr lang="it-IT" dirty="0"/>
              <a:t>: </a:t>
            </a:r>
            <a:r>
              <a:rPr lang="en-US" dirty="0"/>
              <a:t>context and benefits</a:t>
            </a:r>
          </a:p>
        </p:txBody>
      </p:sp>
      <p:pic>
        <p:nvPicPr>
          <p:cNvPr id="2050" name="Picture 2" descr="What are the Benefits of GitOps? - Indellient DevOps Services">
            <a:extLst>
              <a:ext uri="{FF2B5EF4-FFF2-40B4-BE49-F238E27FC236}">
                <a16:creationId xmlns:a16="http://schemas.microsoft.com/office/drawing/2014/main" id="{E8DE28E6-758F-F6F1-DFF8-2DD482499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373" y="1228105"/>
            <a:ext cx="9863726" cy="51647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2A75A7-D4BC-A59D-EAF3-0BEF56459390}"/>
              </a:ext>
            </a:extLst>
          </p:cNvPr>
          <p:cNvSpPr txBox="1"/>
          <p:nvPr/>
        </p:nvSpPr>
        <p:spPr>
          <a:xfrm>
            <a:off x="1112837" y="1243199"/>
            <a:ext cx="10210799" cy="2114425"/>
          </a:xfrm>
          <a:prstGeom prst="rect">
            <a:avLst/>
          </a:prstGeom>
          <a:noFill/>
        </p:spPr>
        <p:txBody>
          <a:bodyPr wrap="square">
            <a:spAutoFit/>
          </a:bodyPr>
          <a:lstStyle/>
          <a:p>
            <a:pPr lvl="0" algn="ctr">
              <a:lnSpc>
                <a:spcPct val="90000"/>
              </a:lnSpc>
              <a:buSzPts val="4800"/>
            </a:pPr>
            <a:r>
              <a:rPr lang="en-GB" dirty="0">
                <a:latin typeface="Calibri" panose="020F0502020204030204" pitchFamily="34" charset="0"/>
                <a:cs typeface="Calibri" panose="020F0502020204030204" pitchFamily="34" charset="0"/>
              </a:rPr>
              <a:t>The entire system described declaratively.</a:t>
            </a:r>
          </a:p>
          <a:p>
            <a:pPr lvl="0" algn="ctr">
              <a:lnSpc>
                <a:spcPct val="90000"/>
              </a:lnSpc>
              <a:buSzPts val="4800"/>
            </a:pPr>
            <a:endParaRPr lang="en-GB" dirty="0">
              <a:latin typeface="Calibri" panose="020F0502020204030204" pitchFamily="34" charset="0"/>
              <a:cs typeface="Calibri" panose="020F0502020204030204" pitchFamily="34" charset="0"/>
            </a:endParaRPr>
          </a:p>
          <a:p>
            <a:pPr lvl="0" algn="ctr">
              <a:lnSpc>
                <a:spcPct val="90000"/>
              </a:lnSpc>
              <a:buSzPts val="4800"/>
            </a:pPr>
            <a:r>
              <a:rPr lang="en-GB" dirty="0">
                <a:latin typeface="Calibri" panose="020F0502020204030204" pitchFamily="34" charset="0"/>
                <a:cs typeface="Calibri" panose="020F0502020204030204" pitchFamily="34" charset="0"/>
              </a:rPr>
              <a:t>The canonical desired system state versioned in Git.</a:t>
            </a:r>
          </a:p>
          <a:p>
            <a:pPr lvl="0" algn="ctr">
              <a:lnSpc>
                <a:spcPct val="90000"/>
              </a:lnSpc>
              <a:buSzPts val="4800"/>
            </a:pPr>
            <a:endParaRPr lang="en-GB" dirty="0">
              <a:latin typeface="Calibri" panose="020F0502020204030204" pitchFamily="34" charset="0"/>
              <a:cs typeface="Calibri" panose="020F0502020204030204" pitchFamily="34" charset="0"/>
            </a:endParaRPr>
          </a:p>
          <a:p>
            <a:pPr lvl="0" algn="ctr">
              <a:lnSpc>
                <a:spcPct val="90000"/>
              </a:lnSpc>
              <a:buSzPts val="4800"/>
            </a:pPr>
            <a:r>
              <a:rPr lang="en-GB" dirty="0">
                <a:latin typeface="Calibri" panose="020F0502020204030204" pitchFamily="34" charset="0"/>
                <a:cs typeface="Calibri" panose="020F0502020204030204" pitchFamily="34" charset="0"/>
              </a:rPr>
              <a:t>Approved changes that can be automatically applied to the system.</a:t>
            </a:r>
          </a:p>
          <a:p>
            <a:pPr lvl="0" algn="ctr">
              <a:lnSpc>
                <a:spcPct val="90000"/>
              </a:lnSpc>
              <a:buSzPts val="4800"/>
            </a:pPr>
            <a:endParaRPr lang="en-GB" dirty="0">
              <a:latin typeface="Calibri" panose="020F0502020204030204" pitchFamily="34" charset="0"/>
              <a:cs typeface="Calibri" panose="020F0502020204030204" pitchFamily="34" charset="0"/>
            </a:endParaRPr>
          </a:p>
          <a:p>
            <a:pPr lvl="0" algn="ctr">
              <a:lnSpc>
                <a:spcPct val="90000"/>
              </a:lnSpc>
              <a:buSzPts val="4800"/>
            </a:pPr>
            <a:r>
              <a:rPr lang="en-GB" dirty="0">
                <a:latin typeface="Calibri" panose="020F0502020204030204" pitchFamily="34" charset="0"/>
                <a:cs typeface="Calibri" panose="020F0502020204030204" pitchFamily="34" charset="0"/>
              </a:rPr>
              <a:t>Software agents to ensure correctness and alert on divergence.</a:t>
            </a:r>
          </a:p>
          <a:p>
            <a:pPr marL="342900" indent="-342900" algn="ctr">
              <a:buFont typeface="Arial" panose="020B0604020202020204" pitchFamily="34" charset="0"/>
              <a:buChar char="•"/>
            </a:pPr>
            <a:endParaRPr lang="it-IT" dirty="0" err="1"/>
          </a:p>
        </p:txBody>
      </p:sp>
      <p:sp>
        <p:nvSpPr>
          <p:cNvPr id="5" name="TextBox 4">
            <a:extLst>
              <a:ext uri="{FF2B5EF4-FFF2-40B4-BE49-F238E27FC236}">
                <a16:creationId xmlns:a16="http://schemas.microsoft.com/office/drawing/2014/main" id="{0C7594E1-550C-9775-90E0-5ED6B8C9E164}"/>
              </a:ext>
            </a:extLst>
          </p:cNvPr>
          <p:cNvSpPr txBox="1"/>
          <p:nvPr/>
        </p:nvSpPr>
        <p:spPr>
          <a:xfrm>
            <a:off x="1036635" y="4487862"/>
            <a:ext cx="10210799" cy="2363724"/>
          </a:xfrm>
          <a:prstGeom prst="rect">
            <a:avLst/>
          </a:prstGeom>
          <a:noFill/>
        </p:spPr>
        <p:txBody>
          <a:bodyPr wrap="square">
            <a:spAutoFit/>
          </a:bodyPr>
          <a:lstStyle/>
          <a:p>
            <a:pPr lvl="0" algn="ctr">
              <a:lnSpc>
                <a:spcPct val="90000"/>
              </a:lnSpc>
              <a:buSzPts val="4800"/>
            </a:pPr>
            <a:r>
              <a:rPr lang="en-GB" dirty="0">
                <a:latin typeface="Calibri" panose="020F0502020204030204" pitchFamily="34" charset="0"/>
                <a:cs typeface="Calibri" panose="020F0502020204030204" pitchFamily="34" charset="0"/>
              </a:rPr>
              <a:t>Easy and Fast Error Recovery</a:t>
            </a:r>
          </a:p>
          <a:p>
            <a:pPr lvl="0" algn="ctr">
              <a:lnSpc>
                <a:spcPct val="90000"/>
              </a:lnSpc>
              <a:buSzPts val="4800"/>
            </a:pPr>
            <a:endParaRPr lang="en-GB" dirty="0">
              <a:latin typeface="Calibri" panose="020F0502020204030204" pitchFamily="34" charset="0"/>
              <a:cs typeface="Calibri" panose="020F0502020204030204" pitchFamily="34" charset="0"/>
            </a:endParaRPr>
          </a:p>
          <a:p>
            <a:pPr lvl="0" algn="ctr">
              <a:lnSpc>
                <a:spcPct val="90000"/>
              </a:lnSpc>
              <a:buSzPts val="4800"/>
            </a:pPr>
            <a:r>
              <a:rPr lang="en-GB" dirty="0">
                <a:latin typeface="Calibri" panose="020F0502020204030204" pitchFamily="34" charset="0"/>
                <a:cs typeface="Calibri" panose="020F0502020204030204" pitchFamily="34" charset="0"/>
              </a:rPr>
              <a:t>Easier Credential Management</a:t>
            </a:r>
          </a:p>
          <a:p>
            <a:pPr lvl="0" algn="ctr">
              <a:lnSpc>
                <a:spcPct val="90000"/>
              </a:lnSpc>
              <a:buSzPts val="4800"/>
            </a:pPr>
            <a:endParaRPr lang="en-GB" dirty="0">
              <a:latin typeface="Calibri" panose="020F0502020204030204" pitchFamily="34" charset="0"/>
              <a:cs typeface="Calibri" panose="020F0502020204030204" pitchFamily="34" charset="0"/>
            </a:endParaRPr>
          </a:p>
          <a:p>
            <a:pPr lvl="0" algn="ctr">
              <a:lnSpc>
                <a:spcPct val="90000"/>
              </a:lnSpc>
              <a:buSzPts val="4800"/>
            </a:pPr>
            <a:r>
              <a:rPr lang="en-GB" dirty="0">
                <a:latin typeface="Calibri" panose="020F0502020204030204" pitchFamily="34" charset="0"/>
                <a:cs typeface="Calibri" panose="020F0502020204030204" pitchFamily="34" charset="0"/>
              </a:rPr>
              <a:t>Self-documenting Deployments</a:t>
            </a:r>
          </a:p>
          <a:p>
            <a:pPr lvl="0" algn="ctr">
              <a:lnSpc>
                <a:spcPct val="90000"/>
              </a:lnSpc>
              <a:buSzPts val="4800"/>
            </a:pPr>
            <a:endParaRPr lang="en-GB" dirty="0">
              <a:latin typeface="Calibri" panose="020F0502020204030204" pitchFamily="34" charset="0"/>
              <a:cs typeface="Calibri" panose="020F0502020204030204" pitchFamily="34" charset="0"/>
            </a:endParaRPr>
          </a:p>
          <a:p>
            <a:pPr lvl="0" algn="ctr">
              <a:lnSpc>
                <a:spcPct val="90000"/>
              </a:lnSpc>
              <a:buSzPts val="4800"/>
            </a:pPr>
            <a:r>
              <a:rPr lang="en-GB" dirty="0">
                <a:latin typeface="Calibri" panose="020F0502020204030204" pitchFamily="34" charset="0"/>
                <a:cs typeface="Calibri" panose="020F0502020204030204" pitchFamily="34" charset="0"/>
              </a:rPr>
              <a:t>Shared Knowledge in Teams</a:t>
            </a:r>
          </a:p>
          <a:p>
            <a:pPr lvl="0" algn="ctr">
              <a:lnSpc>
                <a:spcPct val="90000"/>
              </a:lnSpc>
              <a:buSzPts val="4800"/>
            </a:pPr>
            <a:endParaRPr lang="en-GB" dirty="0">
              <a:latin typeface="Calibri" panose="020F0502020204030204" pitchFamily="34" charset="0"/>
              <a:cs typeface="Calibri" panose="020F0502020204030204" pitchFamily="34" charset="0"/>
            </a:endParaRPr>
          </a:p>
          <a:p>
            <a:pPr marL="342900" indent="-342900" algn="ctr">
              <a:buFont typeface="Arial" panose="020B0604020202020204" pitchFamily="34" charset="0"/>
              <a:buChar char="•"/>
            </a:pPr>
            <a:endParaRPr lang="it-IT" dirty="0" err="1"/>
          </a:p>
        </p:txBody>
      </p:sp>
    </p:spTree>
    <p:extLst>
      <p:ext uri="{BB962C8B-B14F-4D97-AF65-F5344CB8AC3E}">
        <p14:creationId xmlns:p14="http://schemas.microsoft.com/office/powerpoint/2010/main" val="7259443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Azure App configuration</a:t>
            </a:r>
          </a:p>
        </p:txBody>
      </p:sp>
    </p:spTree>
    <p:extLst>
      <p:ext uri="{BB962C8B-B14F-4D97-AF65-F5344CB8AC3E}">
        <p14:creationId xmlns:p14="http://schemas.microsoft.com/office/powerpoint/2010/main" val="351992368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1573-169A-40CC-813F-E414497DE6A2}"/>
              </a:ext>
            </a:extLst>
          </p:cNvPr>
          <p:cNvSpPr>
            <a:spLocks noGrp="1"/>
          </p:cNvSpPr>
          <p:nvPr>
            <p:ph type="title"/>
          </p:nvPr>
        </p:nvSpPr>
        <p:spPr/>
        <p:txBody>
          <a:bodyPr/>
          <a:lstStyle/>
          <a:p>
            <a:r>
              <a:rPr lang="it-IT" dirty="0"/>
              <a:t>App </a:t>
            </a:r>
            <a:r>
              <a:rPr lang="it-IT" dirty="0" err="1"/>
              <a:t>configuration</a:t>
            </a:r>
            <a:r>
              <a:rPr lang="it-IT" dirty="0"/>
              <a:t>: </a:t>
            </a:r>
            <a:r>
              <a:rPr lang="en-US" dirty="0"/>
              <a:t>Overview</a:t>
            </a:r>
          </a:p>
        </p:txBody>
      </p:sp>
      <p:sp>
        <p:nvSpPr>
          <p:cNvPr id="3" name="Text Placeholder 2">
            <a:extLst>
              <a:ext uri="{FF2B5EF4-FFF2-40B4-BE49-F238E27FC236}">
                <a16:creationId xmlns:a16="http://schemas.microsoft.com/office/drawing/2014/main" id="{C490D6DC-040E-4C46-96A5-2C97D3545EB1}"/>
              </a:ext>
            </a:extLst>
          </p:cNvPr>
          <p:cNvSpPr>
            <a:spLocks noGrp="1"/>
          </p:cNvSpPr>
          <p:nvPr>
            <p:ph type="body" sz="quarter" idx="10"/>
          </p:nvPr>
        </p:nvSpPr>
        <p:spPr>
          <a:xfrm>
            <a:off x="274638" y="2072265"/>
            <a:ext cx="11734798" cy="4647426"/>
          </a:xfrm>
        </p:spPr>
        <p:txBody>
          <a:bodyPr/>
          <a:lstStyle/>
          <a:p>
            <a:pPr marL="342900" indent="-342900">
              <a:buFont typeface="Arial" panose="020B0604020202020204" pitchFamily="34" charset="0"/>
              <a:buChar char="•"/>
            </a:pPr>
            <a:r>
              <a:rPr lang="it-IT" sz="2400" dirty="0" err="1"/>
              <a:t>Paas</a:t>
            </a:r>
            <a:r>
              <a:rPr lang="it-IT" sz="2400" dirty="0"/>
              <a:t> service to store key </a:t>
            </a:r>
            <a:r>
              <a:rPr lang="it-IT" sz="2400" dirty="0" err="1"/>
              <a:t>values</a:t>
            </a:r>
            <a:r>
              <a:rPr lang="it-IT" sz="2400" dirty="0"/>
              <a:t> </a:t>
            </a:r>
            <a:r>
              <a:rPr lang="it-IT" sz="2400" dirty="0" err="1"/>
              <a:t>pairs</a:t>
            </a:r>
            <a:r>
              <a:rPr lang="it-IT" sz="2400" dirty="0"/>
              <a:t> to </a:t>
            </a:r>
            <a:r>
              <a:rPr lang="it-IT" sz="2400" dirty="0" err="1"/>
              <a:t>centralize</a:t>
            </a:r>
            <a:r>
              <a:rPr lang="it-IT" sz="2400" dirty="0"/>
              <a:t> settings and feature flags</a:t>
            </a:r>
          </a:p>
          <a:p>
            <a:pPr marL="342900" indent="-342900">
              <a:buFont typeface="Arial" panose="020B0604020202020204" pitchFamily="34" charset="0"/>
              <a:buChar char="•"/>
            </a:pPr>
            <a:r>
              <a:rPr lang="en-US" sz="2400" dirty="0"/>
              <a:t>Dynamically change application settings without redeploy or restart an application</a:t>
            </a:r>
          </a:p>
          <a:p>
            <a:pPr marL="342900" indent="-342900">
              <a:buFont typeface="Arial" panose="020B0604020202020204" pitchFamily="34" charset="0"/>
              <a:buChar char="•"/>
            </a:pPr>
            <a:r>
              <a:rPr lang="en-US" sz="2400" dirty="0"/>
              <a:t>Strong separation between configurations and code artifact/package</a:t>
            </a:r>
          </a:p>
          <a:p>
            <a:pPr marL="342900" indent="-342900">
              <a:buFont typeface="Arial" panose="020B0604020202020204" pitchFamily="34" charset="0"/>
              <a:buChar char="•"/>
            </a:pPr>
            <a:r>
              <a:rPr lang="en-US" sz="2400" dirty="0"/>
              <a:t>Works as configuration provider for dotnet and </a:t>
            </a:r>
            <a:r>
              <a:rPr lang="en-US" sz="2400" dirty="0" err="1"/>
              <a:t>dotnetcore</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As many (any ?) other azure resource, can be managed using </a:t>
            </a:r>
          </a:p>
          <a:p>
            <a:pPr marL="571500" lvl="2" indent="-342900">
              <a:buFont typeface="Arial" panose="020B0604020202020204" pitchFamily="34" charset="0"/>
              <a:buChar char="•"/>
            </a:pPr>
            <a:r>
              <a:rPr lang="en-US" dirty="0"/>
              <a:t>REST API </a:t>
            </a:r>
          </a:p>
          <a:p>
            <a:pPr marL="571500" lvl="2" indent="-342900">
              <a:buFont typeface="Arial" panose="020B0604020202020204" pitchFamily="34" charset="0"/>
              <a:buChar char="•"/>
            </a:pPr>
            <a:r>
              <a:rPr lang="en-US" dirty="0"/>
              <a:t>SDK for different languages</a:t>
            </a:r>
          </a:p>
          <a:p>
            <a:pPr marL="571500" lvl="2" indent="-342900">
              <a:buFont typeface="Arial" panose="020B0604020202020204" pitchFamily="34" charset="0"/>
              <a:buChar char="•"/>
            </a:pPr>
            <a:r>
              <a:rPr lang="en-US" dirty="0"/>
              <a:t>Az cli</a:t>
            </a:r>
          </a:p>
          <a:p>
            <a:pPr marL="571500" lvl="2" indent="-342900">
              <a:buFont typeface="Arial" panose="020B0604020202020204" pitchFamily="34" charset="0"/>
              <a:buChar char="•"/>
            </a:pPr>
            <a:r>
              <a:rPr lang="en-US" dirty="0" err="1"/>
              <a:t>Powershell</a:t>
            </a:r>
            <a:r>
              <a:rPr lang="en-US" dirty="0"/>
              <a:t> module</a:t>
            </a:r>
          </a:p>
          <a:p>
            <a:pPr marL="571500" lvl="2" indent="-342900">
              <a:buFont typeface="Arial" panose="020B0604020202020204" pitchFamily="34" charset="0"/>
              <a:buChar char="•"/>
            </a:pPr>
            <a:r>
              <a:rPr lang="en-US" dirty="0"/>
              <a:t>Azure portal </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94648713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5ba8b3c0a6087e730277a1f557cf2505&quot;,&quot;LanguageCode&quot;:&quot;en-US&quot;,&quot;SlideGuids&quot;:[&quot;6691385c-7c95-4ceb-a425-9926cfca71e8&quot;,&quot;de97757c-3c1a-4745-b1ef-335caa05544b&quot;,&quot;e139d5f8-12b1-4a80-8350-a26a2b5910cd&quot;,&quot;ac6c920e-136b-4a5a-a6ef-367b683dbb1b&quot;,&quot;daa0d3d2-2cd5-4e78-bb54-fc11c6db9253&quot;,&quot;46962400-e953-4024-a19e-0444a310dba3&quot;,&quot;06254d6c-a7df-4912-9bb4-31eee273d763&quot;,&quot;1cfe0c2c-a532-4efa-bbda-7cbc34cf675c&quot;,&quot;a3ee077e-defb-4279-9b8b-065b92610f6d&quot;,&quot;ad3a135b-4669-4cc9-a037-e0757e52531e&quot;,&quot;5851a48f-f1b6-410f-b1e4-b44fbd71804a&quot;,&quot;ef144060-6ac8-47d7-874b-14c3701bcc93&quot;,&quot;8dd6f382-bd81-4c6a-9a49-7dc9c4b5c159&quot;,&quot;5009cf6f-1661-414b-a251-6b24c2bb00dc&quot;,&quot;6e689adb-6c53-4961-a536-273ac833240c&quot;,&quot;d3db4a43-6c88-424c-9af7-ef4a3832806b&quot;,&quot;ea46fa14-710a-419a-ac6d-421939cfd643&quot;,&quot;2e735d15-b084-4560-851b-7b31c97d1b12&quot;,&quot;f57b3bdc-652c-4b9e-abd2-3bf01b9fbad9&quot;,&quot;b235f7b9-aeb3-4ab2-bc75-927b59856671&quot;,&quot;6f0813f0-9ae8-42c2-a692-25668e604762&quot;,&quot;1514ae36-a537-46e6-aa24-e9a8dd3135c9&quot;],&quot;TimeStamp&quot;:&quot;2019-03-19T10:27:34.029016-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heme/theme1.xml><?xml version="1.0" encoding="utf-8"?>
<a:theme xmlns:a="http://schemas.openxmlformats.org/drawingml/2006/main" name="Connect_2016_Template_Light">
  <a:themeElements>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75F1A7EF7A8D440BB560874617B2D4B" ma:contentTypeVersion="13" ma:contentTypeDescription="Creare un nuovo documento." ma:contentTypeScope="" ma:versionID="051a51ae704857b4b18c87c8c7cf6922">
  <xsd:schema xmlns:xsd="http://www.w3.org/2001/XMLSchema" xmlns:xs="http://www.w3.org/2001/XMLSchema" xmlns:p="http://schemas.microsoft.com/office/2006/metadata/properties" xmlns:ns2="cfbde86f-dcd5-4452-aab1-67d652e77ce3" xmlns:ns3="32f72329-bf7c-476d-8d28-7d994e95072a" targetNamespace="http://schemas.microsoft.com/office/2006/metadata/properties" ma:root="true" ma:fieldsID="eef62f12abf04a1e31d78112fc442041" ns2:_="" ns3:_="">
    <xsd:import namespace="cfbde86f-dcd5-4452-aab1-67d652e77ce3"/>
    <xsd:import namespace="32f72329-bf7c-476d-8d28-7d994e95072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bde86f-dcd5-4452-aab1-67d652e77c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2f72329-bf7c-476d-8d28-7d994e95072a" elementFormDefault="qualified">
    <xsd:import namespace="http://schemas.microsoft.com/office/2006/documentManagement/types"/>
    <xsd:import namespace="http://schemas.microsoft.com/office/infopath/2007/PartnerControls"/>
    <xsd:element name="SharedWithUsers" ma:index="16"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504B336-9D7B-4CC1-8555-69B0A4EC52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bde86f-dcd5-4452-aab1-67d652e77ce3"/>
    <ds:schemaRef ds:uri="32f72329-bf7c-476d-8d28-7d994e9507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14A384C-23BD-4AF9-ACC6-6D039C7326E6}">
  <ds:schemaRefs>
    <ds:schemaRef ds:uri="http://schemas.microsoft.com/sharepoint/v3/contenttype/forms"/>
  </ds:schemaRefs>
</ds:datastoreItem>
</file>

<file path=customXml/itemProps3.xml><?xml version="1.0" encoding="utf-8"?>
<ds:datastoreItem xmlns:ds="http://schemas.openxmlformats.org/officeDocument/2006/customXml" ds:itemID="{60313448-604B-48A6-94C3-9345C3A65CC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Microsoft_Connect_2016_STUDIO_SlideTemplate_101416</Template>
  <TotalTime>0</TotalTime>
  <Words>1909</Words>
  <Application>Microsoft Office PowerPoint</Application>
  <PresentationFormat>Custom</PresentationFormat>
  <Paragraphs>235</Paragraphs>
  <Slides>37</Slides>
  <Notes>10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Arial</vt:lpstr>
      <vt:lpstr>Calibri</vt:lpstr>
      <vt:lpstr>Consolas</vt:lpstr>
      <vt:lpstr>Helvetica Neue</vt:lpstr>
      <vt:lpstr>Segoe UI</vt:lpstr>
      <vt:lpstr>Segoe UI Light</vt:lpstr>
      <vt:lpstr>SFMono-Regular</vt:lpstr>
      <vt:lpstr>Wingdings</vt:lpstr>
      <vt:lpstr>Connect_2016_Template_Light</vt:lpstr>
      <vt:lpstr>Connect_2016_Template_Dark</vt:lpstr>
      <vt:lpstr>PowerPoint Presentation</vt:lpstr>
      <vt:lpstr>GitOps, gestione configurazioni e dati sensibili</vt:lpstr>
      <vt:lpstr>Agenda</vt:lpstr>
      <vt:lpstr>GitOps – Yet one other Ops?</vt:lpstr>
      <vt:lpstr>GitOps: Overview</vt:lpstr>
      <vt:lpstr>GitOps: Overview</vt:lpstr>
      <vt:lpstr>GitOps: context and benefits</vt:lpstr>
      <vt:lpstr>Azure App configuration</vt:lpstr>
      <vt:lpstr>App configuration: Overview</vt:lpstr>
      <vt:lpstr>App configuration: Overview</vt:lpstr>
      <vt:lpstr>App configuration authentication</vt:lpstr>
      <vt:lpstr>App configuration authorization</vt:lpstr>
      <vt:lpstr>DEMO: Azure App Configuration as .NET configuration provider</vt:lpstr>
      <vt:lpstr>App Configuration High-Availability</vt:lpstr>
      <vt:lpstr>Azure Key Vault</vt:lpstr>
      <vt:lpstr>Azure Key Vault: Basics</vt:lpstr>
      <vt:lpstr>AKV in the Azure portal</vt:lpstr>
      <vt:lpstr>Secrets Management</vt:lpstr>
      <vt:lpstr>AKV authentication</vt:lpstr>
      <vt:lpstr>AKV authorization</vt:lpstr>
      <vt:lpstr>Azure App Configuration &amp; AKV references to secrets</vt:lpstr>
      <vt:lpstr>AKV as .NET configuration provider</vt:lpstr>
      <vt:lpstr>Best practices</vt:lpstr>
      <vt:lpstr>GitOps based management </vt:lpstr>
      <vt:lpstr>GitOps based management</vt:lpstr>
      <vt:lpstr>GitOps based management: azure app configuration  </vt:lpstr>
      <vt:lpstr>GitOps based management: akv</vt:lpstr>
      <vt:lpstr>GitOps based management</vt:lpstr>
      <vt:lpstr>Secrets and Git</vt:lpstr>
      <vt:lpstr>Avoiding secrets in GIT</vt:lpstr>
      <vt:lpstr>AKV Key Management</vt:lpstr>
      <vt:lpstr>Secrets and the dev environment: 1</vt:lpstr>
      <vt:lpstr>Local secrets provider in dev machine</vt:lpstr>
      <vt:lpstr>Secrets and the dev environment: 2</vt:lpstr>
      <vt:lpstr>Git repo</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Azure 2021</dc:title>
  <dc:subject/>
  <dc:creator/>
  <cp:keywords/>
  <dc:description/>
  <cp:lastModifiedBy/>
  <cp:revision>1</cp:revision>
  <dcterms:created xsi:type="dcterms:W3CDTF">2016-11-15T00:28:08Z</dcterms:created>
  <dcterms:modified xsi:type="dcterms:W3CDTF">2022-05-06T11:16:45Z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0x010100275F1A7EF7A8D440BB560874617B2D4B</vt:lpwstr>
  </property>
  <property fmtid="{D5CDD505-2E9C-101B-9397-08002B2CF9AE}" pid="3" name="MSIP_Label_fc24caf1-31f7-40c1-bde0-ca915f0156e3_Enabled">
    <vt:lpwstr>true</vt:lpwstr>
  </property>
  <property fmtid="{D5CDD505-2E9C-101B-9397-08002B2CF9AE}" pid="4" name="MSIP_Label_fc24caf1-31f7-40c1-bde0-ca915f0156e3_SetDate">
    <vt:lpwstr>2022-04-21T08:24:55Z</vt:lpwstr>
  </property>
  <property fmtid="{D5CDD505-2E9C-101B-9397-08002B2CF9AE}" pid="5" name="MSIP_Label_fc24caf1-31f7-40c1-bde0-ca915f0156e3_Method">
    <vt:lpwstr>Standard</vt:lpwstr>
  </property>
  <property fmtid="{D5CDD505-2E9C-101B-9397-08002B2CF9AE}" pid="6" name="MSIP_Label_fc24caf1-31f7-40c1-bde0-ca915f0156e3_Name">
    <vt:lpwstr>Internal</vt:lpwstr>
  </property>
  <property fmtid="{D5CDD505-2E9C-101B-9397-08002B2CF9AE}" pid="7" name="MSIP_Label_fc24caf1-31f7-40c1-bde0-ca915f0156e3_SiteId">
    <vt:lpwstr>088e9b00-ffd0-458e-bfa1-acf4c596d3cb</vt:lpwstr>
  </property>
  <property fmtid="{D5CDD505-2E9C-101B-9397-08002B2CF9AE}" pid="8" name="MSIP_Label_fc24caf1-31f7-40c1-bde0-ca915f0156e3_ActionId">
    <vt:lpwstr>6691c5f3-164c-449c-98a2-38040297cab1</vt:lpwstr>
  </property>
  <property fmtid="{D5CDD505-2E9C-101B-9397-08002B2CF9AE}" pid="9" name="MSIP_Label_fc24caf1-31f7-40c1-bde0-ca915f0156e3_ContentBits">
    <vt:lpwstr>2</vt:lpwstr>
  </property>
</Properties>
</file>